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7"/>
  </p:notesMasterIdLst>
  <p:sldIdLst>
    <p:sldId id="256" r:id="rId5"/>
    <p:sldId id="257" r:id="rId6"/>
    <p:sldId id="258" r:id="rId7"/>
    <p:sldId id="261" r:id="rId8"/>
    <p:sldId id="292" r:id="rId9"/>
    <p:sldId id="265" r:id="rId10"/>
    <p:sldId id="260" r:id="rId11"/>
    <p:sldId id="294" r:id="rId12"/>
    <p:sldId id="259" r:id="rId13"/>
    <p:sldId id="284" r:id="rId14"/>
    <p:sldId id="295" r:id="rId15"/>
    <p:sldId id="300" r:id="rId16"/>
    <p:sldId id="301" r:id="rId17"/>
    <p:sldId id="302" r:id="rId18"/>
    <p:sldId id="303" r:id="rId19"/>
    <p:sldId id="304" r:id="rId20"/>
    <p:sldId id="269" r:id="rId21"/>
    <p:sldId id="276" r:id="rId22"/>
    <p:sldId id="293" r:id="rId23"/>
    <p:sldId id="305" r:id="rId24"/>
    <p:sldId id="299" r:id="rId25"/>
    <p:sldId id="280" r:id="rId26"/>
    <p:sldId id="271" r:id="rId27"/>
    <p:sldId id="281" r:id="rId28"/>
    <p:sldId id="283" r:id="rId29"/>
    <p:sldId id="282" r:id="rId30"/>
    <p:sldId id="297" r:id="rId31"/>
    <p:sldId id="291" r:id="rId32"/>
    <p:sldId id="306" r:id="rId33"/>
    <p:sldId id="285" r:id="rId34"/>
    <p:sldId id="286" r:id="rId35"/>
    <p:sldId id="287" r:id="rId36"/>
    <p:sldId id="288" r:id="rId37"/>
    <p:sldId id="289" r:id="rId38"/>
    <p:sldId id="290" r:id="rId39"/>
    <p:sldId id="298" r:id="rId40"/>
    <p:sldId id="296" r:id="rId41"/>
    <p:sldId id="277" r:id="rId42"/>
    <p:sldId id="266" r:id="rId43"/>
    <p:sldId id="279" r:id="rId44"/>
    <p:sldId id="307" r:id="rId45"/>
    <p:sldId id="275"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8"/>
  </p:normalViewPr>
  <p:slideViewPr>
    <p:cSldViewPr snapToGrid="0">
      <p:cViewPr varScale="1">
        <p:scale>
          <a:sx n="86" d="100"/>
          <a:sy n="86" d="100"/>
        </p:scale>
        <p:origin x="562" y="58"/>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8/10/relationships/authors" Target="author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12/21/2022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12/21/2022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12/21/2022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12/21/2022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12/21/2022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12/21/2022</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12/21/2022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4.png"/><Relationship Id="rId7" Type="http://schemas.openxmlformats.org/officeDocument/2006/relationships/image" Target="../media/image31.png"/><Relationship Id="rId2" Type="http://schemas.openxmlformats.org/officeDocument/2006/relationships/image" Target="../media/image23.png"/><Relationship Id="rId1" Type="http://schemas.openxmlformats.org/officeDocument/2006/relationships/slideLayout" Target="../slideLayouts/slideLayout12.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4.png"/><Relationship Id="rId4" Type="http://schemas.openxmlformats.org/officeDocument/2006/relationships/image" Target="../media/image25.png"/><Relationship Id="rId9" Type="http://schemas.openxmlformats.org/officeDocument/2006/relationships/image" Target="../media/image33.png"/></Relationships>
</file>

<file path=ppt/slides/_rels/slide3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4.png"/><Relationship Id="rId7" Type="http://schemas.openxmlformats.org/officeDocument/2006/relationships/image" Target="../media/image31.png"/><Relationship Id="rId2"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4.png"/><Relationship Id="rId4" Type="http://schemas.openxmlformats.org/officeDocument/2006/relationships/image" Target="../media/image25.png"/><Relationship Id="rId9"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1.xml"/><Relationship Id="rId6" Type="http://schemas.openxmlformats.org/officeDocument/2006/relationships/image" Target="../media/image27.png"/><Relationship Id="rId5" Type="http://schemas.openxmlformats.org/officeDocument/2006/relationships/image" Target="../media/image23.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4.png"/><Relationship Id="rId2" Type="http://schemas.openxmlformats.org/officeDocument/2006/relationships/image" Target="../media/image23.png"/><Relationship Id="rId1" Type="http://schemas.openxmlformats.org/officeDocument/2006/relationships/slideLayout" Target="../slideLayouts/slideLayout1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074199" y="868362"/>
            <a:ext cx="7190228" cy="2387600"/>
          </a:xfrm>
        </p:spPr>
        <p:txBody>
          <a:bodyPr/>
          <a:lstStyle/>
          <a:p>
            <a:r>
              <a:rPr lang="en-US" sz="5500" dirty="0">
                <a:latin typeface="Garamond" panose="02020404030301010803" pitchFamily="18" charset="0"/>
              </a:rPr>
              <a:t>Recommender Systems</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167493" y="3604258"/>
            <a:ext cx="9500507" cy="806675"/>
          </a:xfrm>
        </p:spPr>
        <p:txBody>
          <a:bodyPr/>
          <a:lstStyle/>
          <a:p>
            <a:r>
              <a:rPr lang="en-US" sz="2600" b="1" dirty="0">
                <a:latin typeface="Garamond" panose="02020404030301010803" pitchFamily="18" charset="0"/>
              </a:rPr>
              <a:t>Presented By: </a:t>
            </a:r>
            <a:r>
              <a:rPr lang="en-US" sz="2600" dirty="0">
                <a:latin typeface="Garamond" panose="02020404030301010803" pitchFamily="18" charset="0"/>
              </a:rPr>
              <a:t>Seyed Erfan Nourbakhsh</a:t>
            </a:r>
          </a:p>
          <a:p>
            <a:r>
              <a:rPr lang="en-US" sz="2600" b="1" dirty="0">
                <a:latin typeface="Garamond" panose="02020404030301010803" pitchFamily="18" charset="0"/>
              </a:rPr>
              <a:t>Master: </a:t>
            </a:r>
            <a:r>
              <a:rPr lang="en-US" sz="2600" dirty="0" err="1">
                <a:latin typeface="Garamond" panose="02020404030301010803" pitchFamily="18" charset="0"/>
              </a:rPr>
              <a:t>Dr.Kiani</a:t>
            </a:r>
            <a:endParaRPr lang="en-US" sz="2600" dirty="0">
              <a:latin typeface="Garamond" panose="02020404030301010803" pitchFamily="18" charset="0"/>
            </a:endParaRPr>
          </a:p>
        </p:txBody>
      </p:sp>
      <p:sp>
        <p:nvSpPr>
          <p:cNvPr id="8" name="TextBox 7">
            <a:extLst>
              <a:ext uri="{FF2B5EF4-FFF2-40B4-BE49-F238E27FC236}">
                <a16:creationId xmlns:a16="http://schemas.microsoft.com/office/drawing/2014/main" id="{CE764182-C69A-1F81-B599-430269085B37}"/>
              </a:ext>
            </a:extLst>
          </p:cNvPr>
          <p:cNvSpPr txBox="1"/>
          <p:nvPr/>
        </p:nvSpPr>
        <p:spPr>
          <a:xfrm>
            <a:off x="4563124" y="6427113"/>
            <a:ext cx="2315372" cy="430887"/>
          </a:xfrm>
          <a:prstGeom prst="rect">
            <a:avLst/>
          </a:prstGeom>
          <a:noFill/>
        </p:spPr>
        <p:txBody>
          <a:bodyPr wrap="square" rtlCol="0">
            <a:spAutoFit/>
          </a:bodyPr>
          <a:lstStyle/>
          <a:p>
            <a:pPr algn="ctr"/>
            <a:r>
              <a:rPr lang="en-US" sz="2200" dirty="0">
                <a:latin typeface="Garamond" panose="02020404030301010803" pitchFamily="18" charset="0"/>
              </a:rPr>
              <a:t>Fall 2022</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843379" y="291345"/>
            <a:ext cx="9996764" cy="847664"/>
          </a:xfrm>
        </p:spPr>
        <p:txBody>
          <a:bodyPr/>
          <a:lstStyle/>
          <a:p>
            <a:r>
              <a:rPr lang="en-US" dirty="0">
                <a:latin typeface="Garamond" panose="02020404030301010803" pitchFamily="18" charset="0"/>
              </a:rPr>
              <a:t>Filtering methods and algorithms</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10</a:t>
            </a:fld>
            <a:endParaRPr lang="en-US" dirty="0">
              <a:latin typeface="Garamond" panose="02020404030301010803" pitchFamily="18" charset="0"/>
            </a:endParaRPr>
          </a:p>
        </p:txBody>
      </p:sp>
      <p:sp>
        <p:nvSpPr>
          <p:cNvPr id="22" name="TextBox 21">
            <a:extLst>
              <a:ext uri="{FF2B5EF4-FFF2-40B4-BE49-F238E27FC236}">
                <a16:creationId xmlns:a16="http://schemas.microsoft.com/office/drawing/2014/main" id="{E8D39EFD-8F81-8462-759C-6A6C97EC2F53}"/>
              </a:ext>
            </a:extLst>
          </p:cNvPr>
          <p:cNvSpPr txBox="1"/>
          <p:nvPr/>
        </p:nvSpPr>
        <p:spPr>
          <a:xfrm>
            <a:off x="958788" y="1606858"/>
            <a:ext cx="9294921" cy="4247317"/>
          </a:xfrm>
          <a:prstGeom prst="rect">
            <a:avLst/>
          </a:prstGeom>
          <a:noFill/>
        </p:spPr>
        <p:txBody>
          <a:bodyPr wrap="square" rtlCol="0">
            <a:spAutoFit/>
          </a:bodyPr>
          <a:lstStyle/>
          <a:p>
            <a:pPr marL="342900" indent="-342900">
              <a:buAutoNum type="arabicParenR"/>
            </a:pPr>
            <a:r>
              <a:rPr lang="en-US" b="1" dirty="0">
                <a:latin typeface="Garamond" panose="02020404030301010803" pitchFamily="18" charset="0"/>
              </a:rPr>
              <a:t>Collaborative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Demographic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Content-based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Social-based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Context-aware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Location-aware recommendation systems</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Knowledge-based filtering</a:t>
            </a:r>
          </a:p>
          <a:p>
            <a:pPr marL="342900" indent="-342900">
              <a:buAutoNum type="arabicParenR"/>
            </a:pPr>
            <a:endParaRPr lang="en-US" b="1" dirty="0">
              <a:latin typeface="Garamond" panose="02020404030301010803" pitchFamily="18" charset="0"/>
            </a:endParaRPr>
          </a:p>
          <a:p>
            <a:pPr marL="342900" indent="-342900">
              <a:buAutoNum type="arabicParenR"/>
            </a:pPr>
            <a:r>
              <a:rPr lang="en-US" b="1" dirty="0">
                <a:latin typeface="Garamond" panose="02020404030301010803" pitchFamily="18" charset="0"/>
              </a:rPr>
              <a:t>Bio-inspired algorithm</a:t>
            </a:r>
          </a:p>
        </p:txBody>
      </p:sp>
      <p:pic>
        <p:nvPicPr>
          <p:cNvPr id="24" name="Picture 23">
            <a:extLst>
              <a:ext uri="{FF2B5EF4-FFF2-40B4-BE49-F238E27FC236}">
                <a16:creationId xmlns:a16="http://schemas.microsoft.com/office/drawing/2014/main" id="{CAC40B4E-82CF-5CB3-EC5F-D1343111D5D5}"/>
              </a:ext>
            </a:extLst>
          </p:cNvPr>
          <p:cNvPicPr>
            <a:picLocks noChangeAspect="1"/>
          </p:cNvPicPr>
          <p:nvPr/>
        </p:nvPicPr>
        <p:blipFill>
          <a:blip r:embed="rId2"/>
          <a:stretch>
            <a:fillRect/>
          </a:stretch>
        </p:blipFill>
        <p:spPr>
          <a:xfrm>
            <a:off x="5935414" y="1836410"/>
            <a:ext cx="5128893" cy="3185180"/>
          </a:xfrm>
          <a:prstGeom prst="rect">
            <a:avLst/>
          </a:prstGeom>
        </p:spPr>
      </p:pic>
    </p:spTree>
    <p:extLst>
      <p:ext uri="{BB962C8B-B14F-4D97-AF65-F5344CB8AC3E}">
        <p14:creationId xmlns:p14="http://schemas.microsoft.com/office/powerpoint/2010/main" val="1954342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300" dirty="0">
                <a:latin typeface="Garamond" panose="02020404030301010803" pitchFamily="18" charset="0"/>
              </a:rPr>
              <a:t>Demographic Filtering</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11</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1754326"/>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Information such as age, gender, nationality, etc. are included in the demographic information group</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Users who have similar </a:t>
            </a:r>
            <a:r>
              <a:rPr lang="en-US" b="1" dirty="0">
                <a:latin typeface="Garamond" panose="02020404030301010803" pitchFamily="18" charset="0"/>
              </a:rPr>
              <a:t>demographic characteristics </a:t>
            </a:r>
            <a:r>
              <a:rPr lang="en-US" dirty="0">
                <a:latin typeface="Garamond" panose="02020404030301010803" pitchFamily="18" charset="0"/>
              </a:rPr>
              <a:t>(for example, fall in the same age range) probably have similar </a:t>
            </a:r>
            <a:r>
              <a:rPr lang="en-US" b="1" dirty="0">
                <a:latin typeface="Garamond" panose="02020404030301010803" pitchFamily="18" charset="0"/>
              </a:rPr>
              <a:t>tastes and desires</a:t>
            </a:r>
            <a:r>
              <a:rPr lang="en-US" dirty="0">
                <a:latin typeface="Garamond" panose="02020404030301010803" pitchFamily="18" charset="0"/>
              </a:rPr>
              <a:t>.</a:t>
            </a:r>
          </a:p>
        </p:txBody>
      </p:sp>
      <p:pic>
        <p:nvPicPr>
          <p:cNvPr id="14" name="Picture 13">
            <a:extLst>
              <a:ext uri="{FF2B5EF4-FFF2-40B4-BE49-F238E27FC236}">
                <a16:creationId xmlns:a16="http://schemas.microsoft.com/office/drawing/2014/main" id="{8F2F9955-86E1-C8FF-C878-E7904C8EAAD9}"/>
              </a:ext>
            </a:extLst>
          </p:cNvPr>
          <p:cNvPicPr>
            <a:picLocks noChangeAspect="1"/>
          </p:cNvPicPr>
          <p:nvPr/>
        </p:nvPicPr>
        <p:blipFill>
          <a:blip r:embed="rId2"/>
          <a:stretch>
            <a:fillRect/>
          </a:stretch>
        </p:blipFill>
        <p:spPr>
          <a:xfrm>
            <a:off x="5150330" y="3494349"/>
            <a:ext cx="6294665" cy="2370025"/>
          </a:xfrm>
          <a:prstGeom prst="rect">
            <a:avLst/>
          </a:prstGeom>
        </p:spPr>
      </p:pic>
    </p:spTree>
    <p:extLst>
      <p:ext uri="{BB962C8B-B14F-4D97-AF65-F5344CB8AC3E}">
        <p14:creationId xmlns:p14="http://schemas.microsoft.com/office/powerpoint/2010/main" val="39213641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300" dirty="0">
                <a:latin typeface="Garamond" panose="02020404030301010803" pitchFamily="18" charset="0"/>
              </a:rPr>
              <a:t>Social-based Filtering</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12</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3693319"/>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Using the information available in these networks (such as trust, followed, followers, friends, comments, blog and tags) in recommender systems</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Improving the proposed results as well as reducing the sparsity problem</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Two types of scientific studies and research in social-based filtering:</a:t>
            </a:r>
          </a:p>
          <a:p>
            <a:pPr marL="742950" lvl="1" indent="-285750">
              <a:buFont typeface="Wingdings" panose="05000000000000000000" pitchFamily="2" charset="2"/>
              <a:buChar char="v"/>
            </a:pPr>
            <a:r>
              <a:rPr lang="en-US" dirty="0">
                <a:latin typeface="Garamond" panose="02020404030301010803" pitchFamily="18" charset="0"/>
              </a:rPr>
              <a:t>Improving the efficiency of existing systems</a:t>
            </a:r>
          </a:p>
          <a:p>
            <a:pPr marL="742950" lvl="1" indent="-285750">
              <a:buFont typeface="Wingdings" panose="05000000000000000000" pitchFamily="2" charset="2"/>
              <a:buChar char="v"/>
            </a:pPr>
            <a:r>
              <a:rPr lang="en-US" dirty="0">
                <a:latin typeface="Garamond" panose="02020404030301010803" pitchFamily="18" charset="0"/>
              </a:rPr>
              <a:t>Creating a new recommender system based on Social Filtering (use the potential in such networks to create an independent system)</a:t>
            </a:r>
          </a:p>
        </p:txBody>
      </p:sp>
      <p:pic>
        <p:nvPicPr>
          <p:cNvPr id="22530" name="Picture 2" descr="Social recommendation: a review | SpringerLink">
            <a:extLst>
              <a:ext uri="{FF2B5EF4-FFF2-40B4-BE49-F238E27FC236}">
                <a16:creationId xmlns:a16="http://schemas.microsoft.com/office/drawing/2014/main" id="{28737832-24C0-4981-1421-3DB26786DC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2732" y="2102170"/>
            <a:ext cx="4733648" cy="3637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0518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300" dirty="0">
                <a:latin typeface="Garamond" panose="02020404030301010803" pitchFamily="18" charset="0"/>
              </a:rPr>
              <a:t>Context-aware Filtering</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13</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2031325"/>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There are various devices and sensors that collect information about the user's context.</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The emphasis of these systems is on information such as </a:t>
            </a:r>
            <a:r>
              <a:rPr lang="en-US" b="1" dirty="0">
                <a:latin typeface="Garamond" panose="02020404030301010803" pitchFamily="18" charset="0"/>
              </a:rPr>
              <a:t>time</a:t>
            </a:r>
            <a:r>
              <a:rPr lang="en-US" dirty="0">
                <a:latin typeface="Garamond" panose="02020404030301010803" pitchFamily="18" charset="0"/>
              </a:rPr>
              <a:t>, </a:t>
            </a:r>
            <a:r>
              <a:rPr lang="en-US" b="1" dirty="0">
                <a:latin typeface="Garamond" panose="02020404030301010803" pitchFamily="18" charset="0"/>
              </a:rPr>
              <a:t>location</a:t>
            </a:r>
            <a:r>
              <a:rPr lang="en-US" dirty="0">
                <a:latin typeface="Garamond" panose="02020404030301010803" pitchFamily="18" charset="0"/>
              </a:rPr>
              <a:t>, information from </a:t>
            </a:r>
            <a:r>
              <a:rPr lang="en-US" b="1" dirty="0">
                <a:latin typeface="Garamond" panose="02020404030301010803" pitchFamily="18" charset="0"/>
              </a:rPr>
              <a:t>security cameras</a:t>
            </a:r>
            <a:r>
              <a:rPr lang="en-US" dirty="0">
                <a:latin typeface="Garamond" panose="02020404030301010803" pitchFamily="18" charset="0"/>
              </a:rPr>
              <a:t>, </a:t>
            </a:r>
            <a:r>
              <a:rPr lang="en-US" b="1" dirty="0">
                <a:latin typeface="Garamond" panose="02020404030301010803" pitchFamily="18" charset="0"/>
              </a:rPr>
              <a:t>RFIDs</a:t>
            </a:r>
            <a:r>
              <a:rPr lang="en-US" dirty="0">
                <a:latin typeface="Garamond" panose="02020404030301010803" pitchFamily="18" charset="0"/>
              </a:rPr>
              <a:t> and </a:t>
            </a:r>
            <a:r>
              <a:rPr lang="en-US" b="1" dirty="0">
                <a:latin typeface="Garamond" panose="02020404030301010803" pitchFamily="18" charset="0"/>
              </a:rPr>
              <a:t>wireless sensor networks</a:t>
            </a:r>
            <a:r>
              <a:rPr lang="en-US" dirty="0">
                <a:latin typeface="Garamond" panose="02020404030301010803" pitchFamily="18" charset="0"/>
              </a:rPr>
              <a:t>, as well as </a:t>
            </a:r>
            <a:r>
              <a:rPr lang="en-US" b="1" dirty="0">
                <a:latin typeface="Garamond" panose="02020404030301010803" pitchFamily="18" charset="0"/>
              </a:rPr>
              <a:t>health parameters</a:t>
            </a:r>
            <a:r>
              <a:rPr lang="en-US" dirty="0">
                <a:latin typeface="Garamond" panose="02020404030301010803" pitchFamily="18" charset="0"/>
              </a:rPr>
              <a:t>, </a:t>
            </a:r>
            <a:r>
              <a:rPr lang="en-US" b="1" dirty="0">
                <a:latin typeface="Garamond" panose="02020404030301010803" pitchFamily="18" charset="0"/>
              </a:rPr>
              <a:t>shopping</a:t>
            </a:r>
            <a:r>
              <a:rPr lang="en-US" dirty="0">
                <a:latin typeface="Garamond" panose="02020404030301010803" pitchFamily="18" charset="0"/>
              </a:rPr>
              <a:t> and </a:t>
            </a:r>
            <a:r>
              <a:rPr lang="en-US" b="1" dirty="0">
                <a:latin typeface="Garamond" panose="02020404030301010803" pitchFamily="18" charset="0"/>
              </a:rPr>
              <a:t>eating</a:t>
            </a:r>
            <a:r>
              <a:rPr lang="en-US" dirty="0">
                <a:latin typeface="Garamond" panose="02020404030301010803" pitchFamily="18" charset="0"/>
              </a:rPr>
              <a:t> </a:t>
            </a:r>
            <a:r>
              <a:rPr lang="en-US" b="1" dirty="0">
                <a:latin typeface="Garamond" panose="02020404030301010803" pitchFamily="18" charset="0"/>
              </a:rPr>
              <a:t>habits</a:t>
            </a:r>
            <a:r>
              <a:rPr lang="en-US" dirty="0">
                <a:latin typeface="Garamond" panose="02020404030301010803" pitchFamily="18" charset="0"/>
              </a:rPr>
              <a:t> of a person.</a:t>
            </a:r>
          </a:p>
        </p:txBody>
      </p:sp>
      <p:pic>
        <p:nvPicPr>
          <p:cNvPr id="6" name="Picture 5">
            <a:extLst>
              <a:ext uri="{FF2B5EF4-FFF2-40B4-BE49-F238E27FC236}">
                <a16:creationId xmlns:a16="http://schemas.microsoft.com/office/drawing/2014/main" id="{28311C8D-918A-6C2B-3508-25F9B9FD178C}"/>
              </a:ext>
            </a:extLst>
          </p:cNvPr>
          <p:cNvPicPr>
            <a:picLocks noChangeAspect="1"/>
          </p:cNvPicPr>
          <p:nvPr/>
        </p:nvPicPr>
        <p:blipFill>
          <a:blip r:embed="rId2"/>
          <a:stretch>
            <a:fillRect/>
          </a:stretch>
        </p:blipFill>
        <p:spPr>
          <a:xfrm>
            <a:off x="7065547" y="1935332"/>
            <a:ext cx="4344054" cy="4071239"/>
          </a:xfrm>
          <a:prstGeom prst="rect">
            <a:avLst/>
          </a:prstGeom>
        </p:spPr>
      </p:pic>
    </p:spTree>
    <p:extLst>
      <p:ext uri="{BB962C8B-B14F-4D97-AF65-F5344CB8AC3E}">
        <p14:creationId xmlns:p14="http://schemas.microsoft.com/office/powerpoint/2010/main" val="2773826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10121283" cy="807641"/>
          </a:xfrm>
        </p:spPr>
        <p:txBody>
          <a:bodyPr/>
          <a:lstStyle/>
          <a:p>
            <a:r>
              <a:rPr lang="en-US" sz="4300" dirty="0">
                <a:latin typeface="Garamond" panose="02020404030301010803" pitchFamily="18" charset="0"/>
              </a:rPr>
              <a:t>Location-aware recommendation systems</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14</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1754326"/>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Generally, they appear in </a:t>
            </a:r>
            <a:r>
              <a:rPr lang="en-US" b="1" dirty="0">
                <a:latin typeface="Garamond" panose="02020404030301010803" pitchFamily="18" charset="0"/>
              </a:rPr>
              <a:t>mobile phone </a:t>
            </a:r>
            <a:r>
              <a:rPr lang="en-US" dirty="0">
                <a:latin typeface="Garamond" panose="02020404030301010803" pitchFamily="18" charset="0"/>
              </a:rPr>
              <a:t>applications, based on the </a:t>
            </a:r>
            <a:r>
              <a:rPr lang="en-US" b="1" dirty="0">
                <a:latin typeface="Garamond" panose="02020404030301010803" pitchFamily="18" charset="0"/>
              </a:rPr>
              <a:t>current location </a:t>
            </a:r>
            <a:r>
              <a:rPr lang="en-US" dirty="0">
                <a:latin typeface="Garamond" panose="02020404030301010803" pitchFamily="18" charset="0"/>
              </a:rPr>
              <a:t>of the user, they give her suggestions in a certain area.</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When the offer is given to the user, his </a:t>
            </a:r>
            <a:r>
              <a:rPr lang="en-US" b="1" dirty="0">
                <a:latin typeface="Garamond" panose="02020404030301010803" pitchFamily="18" charset="0"/>
              </a:rPr>
              <a:t>geographic</a:t>
            </a:r>
            <a:r>
              <a:rPr lang="en-US" dirty="0">
                <a:latin typeface="Garamond" panose="02020404030301010803" pitchFamily="18" charset="0"/>
              </a:rPr>
              <a:t> </a:t>
            </a:r>
            <a:r>
              <a:rPr lang="en-US" b="1" dirty="0">
                <a:latin typeface="Garamond" panose="02020404030301010803" pitchFamily="18" charset="0"/>
              </a:rPr>
              <a:t>information</a:t>
            </a:r>
            <a:r>
              <a:rPr lang="en-US" dirty="0">
                <a:latin typeface="Garamond" panose="02020404030301010803" pitchFamily="18" charset="0"/>
              </a:rPr>
              <a:t> is also involved in the process of providing the offer</a:t>
            </a:r>
          </a:p>
        </p:txBody>
      </p:sp>
      <p:pic>
        <p:nvPicPr>
          <p:cNvPr id="23554" name="Picture 2" descr="Location-based and Preference-Aware Recommendation Using Sparse Geo-Social  Networking Data - Microsoft Research">
            <a:extLst>
              <a:ext uri="{FF2B5EF4-FFF2-40B4-BE49-F238E27FC236}">
                <a16:creationId xmlns:a16="http://schemas.microsoft.com/office/drawing/2014/main" id="{0DFCAC19-D8F1-78C0-9579-38684D508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2045" y="3429000"/>
            <a:ext cx="5513404" cy="3044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405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10121283" cy="807641"/>
          </a:xfrm>
        </p:spPr>
        <p:txBody>
          <a:bodyPr/>
          <a:lstStyle/>
          <a:p>
            <a:r>
              <a:rPr lang="en-US" sz="4300" dirty="0">
                <a:latin typeface="Garamond" panose="02020404030301010803" pitchFamily="18" charset="0"/>
              </a:rPr>
              <a:t>Knowledge-based Filtering</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15</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2862322"/>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Based on </a:t>
            </a:r>
            <a:r>
              <a:rPr lang="en-US" b="1" dirty="0">
                <a:latin typeface="Garamond" panose="02020404030301010803" pitchFamily="18" charset="0"/>
              </a:rPr>
              <a:t>existing knowledge </a:t>
            </a:r>
            <a:r>
              <a:rPr lang="en-US" dirty="0">
                <a:latin typeface="Garamond" panose="02020404030301010803" pitchFamily="18" charset="0"/>
              </a:rPr>
              <a:t>about users and items</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They provide their suggestions based on their </a:t>
            </a:r>
            <a:r>
              <a:rPr lang="en-US" b="1" dirty="0">
                <a:latin typeface="Garamond" panose="02020404030301010803" pitchFamily="18" charset="0"/>
              </a:rPr>
              <a:t>interpretation</a:t>
            </a:r>
            <a:r>
              <a:rPr lang="en-US" dirty="0">
                <a:latin typeface="Garamond" panose="02020404030301010803" pitchFamily="18" charset="0"/>
              </a:rPr>
              <a:t> and </a:t>
            </a:r>
            <a:r>
              <a:rPr lang="en-US" b="1" dirty="0">
                <a:latin typeface="Garamond" panose="02020404030301010803" pitchFamily="18" charset="0"/>
              </a:rPr>
              <a:t>inference</a:t>
            </a:r>
            <a:r>
              <a:rPr lang="en-US" dirty="0">
                <a:latin typeface="Garamond" panose="02020404030301010803" pitchFamily="18" charset="0"/>
              </a:rPr>
              <a:t> of the user's </a:t>
            </a:r>
            <a:r>
              <a:rPr lang="en-US" b="1" dirty="0">
                <a:latin typeface="Garamond" panose="02020404030301010803" pitchFamily="18" charset="0"/>
              </a:rPr>
              <a:t>tastes and needs</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The need for a knowledge-based </a:t>
            </a:r>
            <a:r>
              <a:rPr lang="en-US" b="1" dirty="0">
                <a:latin typeface="Garamond" panose="02020404030301010803" pitchFamily="18" charset="0"/>
              </a:rPr>
              <a:t>platform</a:t>
            </a:r>
            <a:r>
              <a:rPr lang="en-US" dirty="0">
                <a:latin typeface="Garamond" panose="02020404030301010803" pitchFamily="18" charset="0"/>
              </a:rPr>
              <a:t> and </a:t>
            </a:r>
            <a:r>
              <a:rPr lang="en-US" b="1" dirty="0">
                <a:latin typeface="Garamond" panose="02020404030301010803" pitchFamily="18" charset="0"/>
              </a:rPr>
              <a:t>structure</a:t>
            </a:r>
          </a:p>
          <a:p>
            <a:pPr marL="742950" lvl="1" indent="-285750">
              <a:buFont typeface="Wingdings" panose="05000000000000000000" pitchFamily="2" charset="2"/>
              <a:buChar char="v"/>
            </a:pPr>
            <a:r>
              <a:rPr lang="en-US" dirty="0">
                <a:latin typeface="Garamond" panose="02020404030301010803" pitchFamily="18" charset="0"/>
              </a:rPr>
              <a:t>Constraint-based reasoning</a:t>
            </a:r>
          </a:p>
          <a:p>
            <a:pPr marL="742950" lvl="1" indent="-285750">
              <a:buFont typeface="Wingdings" panose="05000000000000000000" pitchFamily="2" charset="2"/>
              <a:buChar char="v"/>
            </a:pPr>
            <a:r>
              <a:rPr lang="en-US" dirty="0">
                <a:latin typeface="Garamond" panose="02020404030301010803" pitchFamily="18" charset="0"/>
              </a:rPr>
              <a:t>Case-based reasoning</a:t>
            </a:r>
          </a:p>
          <a:p>
            <a:pPr marL="742950" lvl="1" indent="-285750">
              <a:buFont typeface="Wingdings" panose="05000000000000000000" pitchFamily="2" charset="2"/>
              <a:buChar char="v"/>
            </a:pPr>
            <a:r>
              <a:rPr lang="en-US" dirty="0">
                <a:latin typeface="Garamond" panose="02020404030301010803" pitchFamily="18" charset="0"/>
              </a:rPr>
              <a:t>Social knowledge</a:t>
            </a:r>
          </a:p>
          <a:p>
            <a:pPr marL="742950" lvl="1" indent="-285750">
              <a:buFont typeface="Wingdings" panose="05000000000000000000" pitchFamily="2" charset="2"/>
              <a:buChar char="v"/>
            </a:pPr>
            <a:r>
              <a:rPr lang="en-US" dirty="0">
                <a:latin typeface="Garamond" panose="02020404030301010803" pitchFamily="18" charset="0"/>
              </a:rPr>
              <a:t>Vectors knowledge</a:t>
            </a:r>
          </a:p>
        </p:txBody>
      </p:sp>
      <p:sp>
        <p:nvSpPr>
          <p:cNvPr id="4" name="TextBox 3">
            <a:extLst>
              <a:ext uri="{FF2B5EF4-FFF2-40B4-BE49-F238E27FC236}">
                <a16:creationId xmlns:a16="http://schemas.microsoft.com/office/drawing/2014/main" id="{D70654A8-32B1-88B8-4D05-3AB64891B008}"/>
              </a:ext>
            </a:extLst>
          </p:cNvPr>
          <p:cNvSpPr txBox="1"/>
          <p:nvPr/>
        </p:nvSpPr>
        <p:spPr>
          <a:xfrm>
            <a:off x="7386221" y="1740023"/>
            <a:ext cx="4128117" cy="2585323"/>
          </a:xfrm>
          <a:prstGeom prst="rect">
            <a:avLst/>
          </a:prstGeom>
          <a:noFill/>
        </p:spPr>
        <p:txBody>
          <a:bodyPr wrap="square" rtlCol="0">
            <a:spAutoFit/>
          </a:bodyPr>
          <a:lstStyle/>
          <a:p>
            <a:r>
              <a:rPr lang="en-US" dirty="0">
                <a:latin typeface="Garamond" panose="02020404030301010803" pitchFamily="18" charset="0"/>
              </a:rPr>
              <a:t>Some models in this field:</a:t>
            </a:r>
          </a:p>
          <a:p>
            <a:pPr marL="285750" indent="-285750">
              <a:buFont typeface="Wingdings" panose="05000000000000000000" pitchFamily="2" charset="2"/>
              <a:buChar char="v"/>
            </a:pPr>
            <a:r>
              <a:rPr lang="en-US" dirty="0">
                <a:latin typeface="Garamond" panose="02020404030301010803" pitchFamily="18" charset="0"/>
              </a:rPr>
              <a:t>Based on </a:t>
            </a:r>
            <a:r>
              <a:rPr lang="en-US" b="1" dirty="0">
                <a:latin typeface="Garamond" panose="02020404030301010803" pitchFamily="18" charset="0"/>
              </a:rPr>
              <a:t>users-roles-tasks</a:t>
            </a:r>
            <a:r>
              <a:rPr lang="en-US" dirty="0">
                <a:latin typeface="Garamond" panose="02020404030301010803" pitchFamily="18" charset="0"/>
              </a:rPr>
              <a:t> model (Each of the users perform what roles and what tasks)</a:t>
            </a:r>
          </a:p>
          <a:p>
            <a:pPr marL="285750" indent="-285750">
              <a:buFont typeface="Wingdings" panose="05000000000000000000" pitchFamily="2" charset="2"/>
              <a:buChar char="v"/>
            </a:pPr>
            <a:endParaRPr lang="en-US" dirty="0">
              <a:latin typeface="Garamond" panose="02020404030301010803" pitchFamily="18" charset="0"/>
            </a:endParaRPr>
          </a:p>
          <a:p>
            <a:pPr marL="285750" indent="-285750">
              <a:buFont typeface="Wingdings" panose="05000000000000000000" pitchFamily="2" charset="2"/>
              <a:buChar char="v"/>
            </a:pPr>
            <a:r>
              <a:rPr lang="en-US" dirty="0">
                <a:latin typeface="Garamond" panose="02020404030301010803" pitchFamily="18" charset="0"/>
              </a:rPr>
              <a:t>Based on </a:t>
            </a:r>
            <a:r>
              <a:rPr lang="en-US" b="1" dirty="0">
                <a:latin typeface="Garamond" panose="02020404030301010803" pitchFamily="18" charset="0"/>
              </a:rPr>
              <a:t>peer-to-peer</a:t>
            </a:r>
            <a:r>
              <a:rPr lang="en-US" dirty="0">
                <a:latin typeface="Garamond" panose="02020404030301010803" pitchFamily="18" charset="0"/>
              </a:rPr>
              <a:t> model(System knowledge about items and users is distributed among peers)</a:t>
            </a:r>
          </a:p>
          <a:p>
            <a:pPr marL="285750" indent="-285750">
              <a:buFont typeface="Wingdings" panose="05000000000000000000" pitchFamily="2" charset="2"/>
              <a:buChar char="v"/>
            </a:pPr>
            <a:endParaRPr lang="en-US" dirty="0">
              <a:latin typeface="Garamond" panose="02020404030301010803" pitchFamily="18" charset="0"/>
            </a:endParaRPr>
          </a:p>
        </p:txBody>
      </p:sp>
      <p:pic>
        <p:nvPicPr>
          <p:cNvPr id="26626" name="Picture 2" descr="Knowledge-based recommendation (KBR) dataflow: users are entering their...  | Download Scientific Diagram">
            <a:extLst>
              <a:ext uri="{FF2B5EF4-FFF2-40B4-BE49-F238E27FC236}">
                <a16:creationId xmlns:a16="http://schemas.microsoft.com/office/drawing/2014/main" id="{EDF4B404-2A39-07D3-7FFC-B650AD8BF0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0457" y="4341797"/>
            <a:ext cx="4751680" cy="2379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669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10121283" cy="807641"/>
          </a:xfrm>
        </p:spPr>
        <p:txBody>
          <a:bodyPr/>
          <a:lstStyle/>
          <a:p>
            <a:r>
              <a:rPr lang="en-US" sz="4300" dirty="0">
                <a:latin typeface="Garamond" panose="02020404030301010803" pitchFamily="18" charset="0"/>
              </a:rPr>
              <a:t>Bio-inspired Algorithm</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16</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73A71924-3A8E-13B4-6B5E-19AF59606B0A}"/>
              </a:ext>
            </a:extLst>
          </p:cNvPr>
          <p:cNvSpPr txBox="1"/>
          <p:nvPr/>
        </p:nvSpPr>
        <p:spPr>
          <a:xfrm>
            <a:off x="443883" y="1740023"/>
            <a:ext cx="6374167" cy="3970318"/>
          </a:xfrm>
          <a:prstGeom prst="rect">
            <a:avLst/>
          </a:prstGeom>
          <a:noFill/>
        </p:spPr>
        <p:txBody>
          <a:bodyPr wrap="square" rtlCol="0">
            <a:spAutoFit/>
          </a:bodyPr>
          <a:lstStyle/>
          <a:p>
            <a:pPr marL="342900" indent="-342900">
              <a:buAutoNum type="arabicParenR"/>
            </a:pPr>
            <a:r>
              <a:rPr lang="en-US" b="1" dirty="0">
                <a:latin typeface="Garamond" panose="02020404030301010803" pitchFamily="18" charset="0"/>
              </a:rPr>
              <a:t>Evolutionary algorithm solutions (Genetic Algorithms)</a:t>
            </a:r>
          </a:p>
          <a:p>
            <a:pPr marL="800100" lvl="1" indent="-342900">
              <a:buFont typeface="Wingdings" panose="05000000000000000000" pitchFamily="2" charset="2"/>
              <a:buChar char="ü"/>
            </a:pPr>
            <a:r>
              <a:rPr lang="en-US" dirty="0">
                <a:latin typeface="Garamond" panose="02020404030301010803" pitchFamily="18" charset="0"/>
              </a:rPr>
              <a:t>Clustering models</a:t>
            </a:r>
          </a:p>
          <a:p>
            <a:pPr marL="1257300" lvl="2" indent="-342900">
              <a:buFont typeface="Wingdings" panose="05000000000000000000" pitchFamily="2" charset="2"/>
              <a:buChar char="v"/>
            </a:pPr>
            <a:r>
              <a:rPr lang="en-US" dirty="0">
                <a:latin typeface="Garamond" panose="02020404030301010803" pitchFamily="18" charset="0"/>
              </a:rPr>
              <a:t>Users are classified into </a:t>
            </a:r>
            <a:r>
              <a:rPr lang="en-US" b="1" dirty="0">
                <a:latin typeface="Garamond" panose="02020404030301010803" pitchFamily="18" charset="0"/>
              </a:rPr>
              <a:t>groups</a:t>
            </a:r>
            <a:r>
              <a:rPr lang="en-US" dirty="0">
                <a:latin typeface="Garamond" panose="02020404030301010803" pitchFamily="18" charset="0"/>
              </a:rPr>
              <a:t> so that similar users are placed in the same groups</a:t>
            </a:r>
          </a:p>
          <a:p>
            <a:pPr marL="1257300" lvl="2" indent="-342900">
              <a:buFont typeface="Wingdings" panose="05000000000000000000" pitchFamily="2" charset="2"/>
              <a:buChar char="v"/>
            </a:pPr>
            <a:r>
              <a:rPr lang="en-US" dirty="0">
                <a:latin typeface="Garamond" panose="02020404030301010803" pitchFamily="18" charset="0"/>
              </a:rPr>
              <a:t>Suggestions should be given to the group instead of the individual, thus </a:t>
            </a:r>
            <a:r>
              <a:rPr lang="en-US" b="1" dirty="0">
                <a:latin typeface="Garamond" panose="02020404030301010803" pitchFamily="18" charset="0"/>
              </a:rPr>
              <a:t>reducing the time </a:t>
            </a:r>
            <a:r>
              <a:rPr lang="en-US" dirty="0">
                <a:latin typeface="Garamond" panose="02020404030301010803" pitchFamily="18" charset="0"/>
              </a:rPr>
              <a:t>and </a:t>
            </a:r>
            <a:r>
              <a:rPr lang="en-US" b="1" dirty="0">
                <a:latin typeface="Garamond" panose="02020404030301010803" pitchFamily="18" charset="0"/>
              </a:rPr>
              <a:t>overhead of calculations</a:t>
            </a:r>
          </a:p>
          <a:p>
            <a:pPr marL="800100" lvl="1" indent="-342900">
              <a:buFont typeface="Wingdings" panose="05000000000000000000" pitchFamily="2" charset="2"/>
              <a:buChar char="ü"/>
            </a:pPr>
            <a:r>
              <a:rPr lang="en-US" dirty="0">
                <a:latin typeface="Garamond" panose="02020404030301010803" pitchFamily="18" charset="0"/>
              </a:rPr>
              <a:t>Hybrid user models</a:t>
            </a:r>
          </a:p>
          <a:p>
            <a:pPr marL="1257300" lvl="2" indent="-342900">
              <a:buFont typeface="Wingdings" panose="05000000000000000000" pitchFamily="2" charset="2"/>
              <a:buChar char="v"/>
            </a:pPr>
            <a:r>
              <a:rPr lang="en-US" dirty="0">
                <a:latin typeface="Garamond" panose="02020404030301010803" pitchFamily="18" charset="0"/>
              </a:rPr>
              <a:t>Generally, a combination of </a:t>
            </a:r>
            <a:r>
              <a:rPr lang="en-US" b="1" dirty="0">
                <a:latin typeface="Garamond" panose="02020404030301010803" pitchFamily="18" charset="0"/>
              </a:rPr>
              <a:t>Collaborative Filtering </a:t>
            </a:r>
            <a:r>
              <a:rPr lang="en-US" dirty="0">
                <a:latin typeface="Garamond" panose="02020404030301010803" pitchFamily="18" charset="0"/>
              </a:rPr>
              <a:t>with methods such as </a:t>
            </a:r>
            <a:r>
              <a:rPr lang="en-US" b="1" dirty="0">
                <a:latin typeface="Garamond" panose="02020404030301010803" pitchFamily="18" charset="0"/>
              </a:rPr>
              <a:t>Demographic Filtering </a:t>
            </a:r>
            <a:r>
              <a:rPr lang="en-US" dirty="0">
                <a:latin typeface="Garamond" panose="02020404030301010803" pitchFamily="18" charset="0"/>
              </a:rPr>
              <a:t>or </a:t>
            </a:r>
            <a:r>
              <a:rPr lang="en-US" b="1" dirty="0">
                <a:latin typeface="Garamond" panose="02020404030301010803" pitchFamily="18" charset="0"/>
              </a:rPr>
              <a:t>Content-based Filtering</a:t>
            </a:r>
          </a:p>
          <a:p>
            <a:pPr marL="1257300" lvl="2" indent="-342900">
              <a:buFont typeface="Wingdings" panose="05000000000000000000" pitchFamily="2" charset="2"/>
              <a:buChar char="v"/>
            </a:pPr>
            <a:r>
              <a:rPr lang="en-US" dirty="0">
                <a:latin typeface="Garamond" panose="02020404030301010803" pitchFamily="18" charset="0"/>
              </a:rPr>
              <a:t>Genetic algorithm </a:t>
            </a:r>
            <a:r>
              <a:rPr lang="en-US" b="1" dirty="0">
                <a:latin typeface="Garamond" panose="02020404030301010803" pitchFamily="18" charset="0"/>
              </a:rPr>
              <a:t>chromosomes</a:t>
            </a:r>
            <a:r>
              <a:rPr lang="en-US" dirty="0">
                <a:latin typeface="Garamond" panose="02020404030301010803" pitchFamily="18" charset="0"/>
              </a:rPr>
              <a:t> can be used as </a:t>
            </a:r>
            <a:r>
              <a:rPr lang="en-US" b="1" dirty="0">
                <a:latin typeface="Garamond" panose="02020404030301010803" pitchFamily="18" charset="0"/>
              </a:rPr>
              <a:t>Demographic Information of users</a:t>
            </a:r>
          </a:p>
          <a:p>
            <a:pPr marL="800100" lvl="1" indent="-342900">
              <a:buFont typeface="Wingdings" panose="05000000000000000000" pitchFamily="2" charset="2"/>
              <a:buChar char="ü"/>
            </a:pPr>
            <a:endParaRPr lang="en-US" dirty="0">
              <a:latin typeface="Garamond" panose="02020404030301010803" pitchFamily="18" charset="0"/>
            </a:endParaRPr>
          </a:p>
        </p:txBody>
      </p:sp>
      <p:sp>
        <p:nvSpPr>
          <p:cNvPr id="6" name="TextBox 5">
            <a:extLst>
              <a:ext uri="{FF2B5EF4-FFF2-40B4-BE49-F238E27FC236}">
                <a16:creationId xmlns:a16="http://schemas.microsoft.com/office/drawing/2014/main" id="{55746FB0-DA4B-E01A-74B2-458F8299D863}"/>
              </a:ext>
            </a:extLst>
          </p:cNvPr>
          <p:cNvSpPr txBox="1"/>
          <p:nvPr/>
        </p:nvSpPr>
        <p:spPr>
          <a:xfrm>
            <a:off x="7013359" y="1890944"/>
            <a:ext cx="4643022" cy="2031325"/>
          </a:xfrm>
          <a:prstGeom prst="rect">
            <a:avLst/>
          </a:prstGeom>
          <a:noFill/>
        </p:spPr>
        <p:txBody>
          <a:bodyPr wrap="square" rtlCol="0">
            <a:spAutoFit/>
          </a:bodyPr>
          <a:lstStyle/>
          <a:p>
            <a:r>
              <a:rPr lang="en-US" b="1" dirty="0">
                <a:latin typeface="Garamond" panose="02020404030301010803" pitchFamily="18" charset="0"/>
              </a:rPr>
              <a:t>2) Neural network solutions (NN)</a:t>
            </a:r>
          </a:p>
          <a:p>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They are formed based on the function and behavior of the </a:t>
            </a:r>
            <a:r>
              <a:rPr lang="en-US" b="1" dirty="0">
                <a:latin typeface="Garamond" panose="02020404030301010803" pitchFamily="18" charset="0"/>
              </a:rPr>
              <a:t>body’s neural system</a:t>
            </a:r>
            <a:r>
              <a:rPr lang="en-US" dirty="0">
                <a:latin typeface="Garamond" panose="02020404030301010803" pitchFamily="18" charset="0"/>
              </a:rPr>
              <a:t>, which provide the power of </a:t>
            </a:r>
            <a:r>
              <a:rPr lang="en-US" b="1" dirty="0">
                <a:latin typeface="Garamond" panose="02020404030301010803" pitchFamily="18" charset="0"/>
              </a:rPr>
              <a:t>learning</a:t>
            </a:r>
            <a:r>
              <a:rPr lang="en-US" dirty="0">
                <a:latin typeface="Garamond" panose="02020404030301010803" pitchFamily="18" charset="0"/>
              </a:rPr>
              <a:t> based on previous </a:t>
            </a:r>
            <a:r>
              <a:rPr lang="en-US" b="1" dirty="0">
                <a:latin typeface="Garamond" panose="02020404030301010803" pitchFamily="18" charset="0"/>
              </a:rPr>
              <a:t>inputs</a:t>
            </a:r>
            <a:r>
              <a:rPr lang="en-US" dirty="0">
                <a:latin typeface="Garamond" panose="02020404030301010803" pitchFamily="18" charset="0"/>
              </a:rPr>
              <a:t> and </a:t>
            </a:r>
            <a:r>
              <a:rPr lang="en-US" b="1" dirty="0">
                <a:latin typeface="Garamond" panose="02020404030301010803" pitchFamily="18" charset="0"/>
              </a:rPr>
              <a:t>patterns</a:t>
            </a:r>
            <a:r>
              <a:rPr lang="en-US" dirty="0">
                <a:latin typeface="Garamond" panose="02020404030301010803" pitchFamily="18" charset="0"/>
              </a:rPr>
              <a:t> for recommender systems.</a:t>
            </a:r>
          </a:p>
        </p:txBody>
      </p:sp>
      <p:sp>
        <p:nvSpPr>
          <p:cNvPr id="7" name="AutoShape 2" descr="Genetic Algorithm PNG and Genetic Algorithm Transparent Clipart Free  Download. - CleanPNG / KissPNG">
            <a:extLst>
              <a:ext uri="{FF2B5EF4-FFF2-40B4-BE49-F238E27FC236}">
                <a16:creationId xmlns:a16="http://schemas.microsoft.com/office/drawing/2014/main" id="{293DB26D-7DCE-AAA2-F24B-569444FAFA6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10" name="AutoShape 12" descr="dna black icon png transparent - Clipart World">
            <a:extLst>
              <a:ext uri="{FF2B5EF4-FFF2-40B4-BE49-F238E27FC236}">
                <a16:creationId xmlns:a16="http://schemas.microsoft.com/office/drawing/2014/main" id="{51E7AD4C-4FB1-9713-EE4C-9EF0DFD84DB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11" name="Picture 10">
            <a:extLst>
              <a:ext uri="{FF2B5EF4-FFF2-40B4-BE49-F238E27FC236}">
                <a16:creationId xmlns:a16="http://schemas.microsoft.com/office/drawing/2014/main" id="{DC8D9C2F-7602-98D6-2A32-770B3F8DA8DA}"/>
              </a:ext>
            </a:extLst>
          </p:cNvPr>
          <p:cNvPicPr>
            <a:picLocks noChangeAspect="1"/>
          </p:cNvPicPr>
          <p:nvPr/>
        </p:nvPicPr>
        <p:blipFill>
          <a:blip r:embed="rId2"/>
          <a:stretch>
            <a:fillRect/>
          </a:stretch>
        </p:blipFill>
        <p:spPr>
          <a:xfrm>
            <a:off x="8092166" y="4081227"/>
            <a:ext cx="1858184" cy="2321511"/>
          </a:xfrm>
          <a:prstGeom prst="rect">
            <a:avLst/>
          </a:prstGeom>
        </p:spPr>
      </p:pic>
    </p:spTree>
    <p:extLst>
      <p:ext uri="{BB962C8B-B14F-4D97-AF65-F5344CB8AC3E}">
        <p14:creationId xmlns:p14="http://schemas.microsoft.com/office/powerpoint/2010/main" val="3515620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461639" y="212324"/>
            <a:ext cx="10973432" cy="1325563"/>
          </a:xfrm>
        </p:spPr>
        <p:txBody>
          <a:bodyPr/>
          <a:lstStyle/>
          <a:p>
            <a:r>
              <a:rPr lang="en-US" dirty="0">
                <a:latin typeface="Garamond" panose="02020404030301010803" pitchFamily="18" charset="0"/>
              </a:rPr>
              <a:t>Two main types of recommender systems</a:t>
            </a:r>
          </a:p>
        </p:txBody>
      </p:sp>
      <p:sp>
        <p:nvSpPr>
          <p:cNvPr id="3" name="Date Placeholder 2">
            <a:extLst>
              <a:ext uri="{FF2B5EF4-FFF2-40B4-BE49-F238E27FC236}">
                <a16:creationId xmlns:a16="http://schemas.microsoft.com/office/drawing/2014/main" id="{DF3B501F-5E7A-5D46-8856-A27912A21D96}"/>
              </a:ext>
            </a:extLst>
          </p:cNvPr>
          <p:cNvSpPr>
            <a:spLocks noGrp="1"/>
          </p:cNvSpPr>
          <p:nvPr>
            <p:ph type="dt" sz="half" idx="25"/>
          </p:nvPr>
        </p:nvSpPr>
        <p:spPr>
          <a:xfrm>
            <a:off x="381000" y="6356350"/>
            <a:ext cx="2743200" cy="365125"/>
          </a:xfrm>
        </p:spPr>
        <p:txBody>
          <a:bodyPr/>
          <a:lstStyle/>
          <a:p>
            <a:fld id="{52D104B6-D63E-FE41-98E2-AF7FB6EA6483}"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9067800" y="6356350"/>
            <a:ext cx="2743200" cy="365125"/>
          </a:xfrm>
        </p:spPr>
        <p:txBody>
          <a:bodyPr/>
          <a:lstStyle/>
          <a:p>
            <a:fld id="{294A09A9-5501-47C1-A89A-A340965A2BE2}" type="slidenum">
              <a:rPr lang="en-US" smtClean="0">
                <a:latin typeface="Garamond" panose="02020404030301010803" pitchFamily="18" charset="0"/>
              </a:rPr>
              <a:pPr/>
              <a:t>17</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CD896618-3087-6D8F-AE20-CE19C6825169}"/>
              </a:ext>
            </a:extLst>
          </p:cNvPr>
          <p:cNvSpPr txBox="1"/>
          <p:nvPr/>
        </p:nvSpPr>
        <p:spPr>
          <a:xfrm>
            <a:off x="1065320" y="1961965"/>
            <a:ext cx="3453414" cy="369332"/>
          </a:xfrm>
          <a:prstGeom prst="rect">
            <a:avLst/>
          </a:prstGeom>
          <a:noFill/>
        </p:spPr>
        <p:txBody>
          <a:bodyPr wrap="square" rtlCol="0">
            <a:spAutoFit/>
          </a:bodyPr>
          <a:lstStyle/>
          <a:p>
            <a:pPr algn="ctr"/>
            <a:r>
              <a:rPr lang="en-US" dirty="0">
                <a:latin typeface="Garamond" panose="02020404030301010803" pitchFamily="18" charset="0"/>
              </a:rPr>
              <a:t>Content-Based</a:t>
            </a:r>
          </a:p>
        </p:txBody>
      </p:sp>
      <p:sp>
        <p:nvSpPr>
          <p:cNvPr id="6" name="TextBox 5">
            <a:extLst>
              <a:ext uri="{FF2B5EF4-FFF2-40B4-BE49-F238E27FC236}">
                <a16:creationId xmlns:a16="http://schemas.microsoft.com/office/drawing/2014/main" id="{540CBC8A-3A33-0A59-E575-1394A503794C}"/>
              </a:ext>
            </a:extLst>
          </p:cNvPr>
          <p:cNvSpPr txBox="1"/>
          <p:nvPr/>
        </p:nvSpPr>
        <p:spPr>
          <a:xfrm>
            <a:off x="6658252" y="1961965"/>
            <a:ext cx="3453414" cy="369332"/>
          </a:xfrm>
          <a:prstGeom prst="rect">
            <a:avLst/>
          </a:prstGeom>
          <a:noFill/>
        </p:spPr>
        <p:txBody>
          <a:bodyPr wrap="square" rtlCol="0">
            <a:spAutoFit/>
          </a:bodyPr>
          <a:lstStyle/>
          <a:p>
            <a:pPr algn="ctr"/>
            <a:r>
              <a:rPr lang="en-US" dirty="0">
                <a:latin typeface="Garamond" panose="02020404030301010803" pitchFamily="18" charset="0"/>
              </a:rPr>
              <a:t>Collaborative Filtering</a:t>
            </a:r>
          </a:p>
        </p:txBody>
      </p:sp>
      <p:pic>
        <p:nvPicPr>
          <p:cNvPr id="10" name="Picture 9" descr="Graphical user interface, timeline&#10;&#10;Description automatically generated">
            <a:extLst>
              <a:ext uri="{FF2B5EF4-FFF2-40B4-BE49-F238E27FC236}">
                <a16:creationId xmlns:a16="http://schemas.microsoft.com/office/drawing/2014/main" id="{7353ACD5-8076-5D28-D6EA-429379B135CE}"/>
              </a:ext>
            </a:extLst>
          </p:cNvPr>
          <p:cNvPicPr>
            <a:picLocks noChangeAspect="1"/>
          </p:cNvPicPr>
          <p:nvPr/>
        </p:nvPicPr>
        <p:blipFill>
          <a:blip r:embed="rId2"/>
          <a:stretch>
            <a:fillRect/>
          </a:stretch>
        </p:blipFill>
        <p:spPr>
          <a:xfrm>
            <a:off x="1384917" y="2643783"/>
            <a:ext cx="3375433" cy="365236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2" name="Picture 11">
            <a:extLst>
              <a:ext uri="{FF2B5EF4-FFF2-40B4-BE49-F238E27FC236}">
                <a16:creationId xmlns:a16="http://schemas.microsoft.com/office/drawing/2014/main" id="{44368A82-ADAE-F2C7-40A9-30AE97B0E933}"/>
              </a:ext>
            </a:extLst>
          </p:cNvPr>
          <p:cNvPicPr>
            <a:picLocks noChangeAspect="1"/>
          </p:cNvPicPr>
          <p:nvPr/>
        </p:nvPicPr>
        <p:blipFill>
          <a:blip r:embed="rId3"/>
          <a:stretch>
            <a:fillRect/>
          </a:stretch>
        </p:blipFill>
        <p:spPr>
          <a:xfrm>
            <a:off x="6839365" y="2654298"/>
            <a:ext cx="3124940" cy="364184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396266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346229" y="2035944"/>
            <a:ext cx="7901125" cy="2387600"/>
          </a:xfrm>
        </p:spPr>
        <p:txBody>
          <a:bodyPr/>
          <a:lstStyle/>
          <a:p>
            <a:r>
              <a:rPr lang="en-US" dirty="0">
                <a:latin typeface="Garamond" panose="02020404030301010803" pitchFamily="18" charset="0"/>
              </a:rPr>
              <a:t>Approaches of implementing recommender systems</a:t>
            </a:r>
          </a:p>
        </p:txBody>
      </p:sp>
    </p:spTree>
    <p:extLst>
      <p:ext uri="{BB962C8B-B14F-4D97-AF65-F5344CB8AC3E}">
        <p14:creationId xmlns:p14="http://schemas.microsoft.com/office/powerpoint/2010/main" val="1356363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719092" y="136525"/>
            <a:ext cx="9996764" cy="1325563"/>
          </a:xfrm>
        </p:spPr>
        <p:txBody>
          <a:bodyPr/>
          <a:lstStyle/>
          <a:p>
            <a:r>
              <a:rPr lang="en-US" dirty="0">
                <a:latin typeface="Garamond" panose="02020404030301010803" pitchFamily="18" charset="0"/>
              </a:rPr>
              <a:t>Implementing recommender systems</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19</a:t>
            </a:fld>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4327B5EF-9827-E724-4790-1B860F355174}"/>
              </a:ext>
            </a:extLst>
          </p:cNvPr>
          <p:cNvSpPr txBox="1"/>
          <p:nvPr/>
        </p:nvSpPr>
        <p:spPr>
          <a:xfrm>
            <a:off x="923278" y="1873188"/>
            <a:ext cx="8531440" cy="1477328"/>
          </a:xfrm>
          <a:prstGeom prst="rect">
            <a:avLst/>
          </a:prstGeom>
          <a:noFill/>
        </p:spPr>
        <p:txBody>
          <a:bodyPr wrap="square" rtlCol="0">
            <a:spAutoFit/>
          </a:bodyPr>
          <a:lstStyle/>
          <a:p>
            <a:pPr marL="285750" indent="-285750">
              <a:buFont typeface="Wingdings" panose="05000000000000000000" pitchFamily="2" charset="2"/>
              <a:buChar char="ü"/>
            </a:pPr>
            <a:r>
              <a:rPr lang="en-US" b="1" dirty="0">
                <a:latin typeface="Garamond" panose="02020404030301010803" pitchFamily="18" charset="0"/>
              </a:rPr>
              <a:t>Memory-based</a:t>
            </a:r>
          </a:p>
          <a:p>
            <a:pPr marL="742950" lvl="1" indent="-285750">
              <a:buFont typeface="Wingdings" panose="05000000000000000000" pitchFamily="2" charset="2"/>
              <a:buChar char="v"/>
            </a:pPr>
            <a:r>
              <a:rPr lang="en-US" dirty="0">
                <a:latin typeface="Garamond" panose="02020404030301010803" pitchFamily="18" charset="0"/>
              </a:rPr>
              <a:t>Uses the entire user-item dataset to generate a recommendation</a:t>
            </a:r>
          </a:p>
          <a:p>
            <a:pPr marL="742950" lvl="1" indent="-285750">
              <a:buFont typeface="Wingdings" panose="05000000000000000000" pitchFamily="2" charset="2"/>
              <a:buChar char="v"/>
            </a:pPr>
            <a:r>
              <a:rPr lang="en-US" dirty="0">
                <a:latin typeface="Garamond" panose="02020404030301010803" pitchFamily="18" charset="0"/>
              </a:rPr>
              <a:t>Uses statistical techniques to approximate users and items</a:t>
            </a:r>
          </a:p>
          <a:p>
            <a:pPr lvl="1"/>
            <a:r>
              <a:rPr lang="en-US" dirty="0">
                <a:latin typeface="Garamond" panose="02020404030301010803" pitchFamily="18" charset="0"/>
              </a:rPr>
              <a:t>     e.g., Pearson Correlation, Cosine Similarity, Euclidean Distance, etc.</a:t>
            </a:r>
          </a:p>
          <a:p>
            <a:r>
              <a:rPr lang="en-US" b="1" dirty="0">
                <a:latin typeface="Garamond" panose="02020404030301010803" pitchFamily="18" charset="0"/>
              </a:rPr>
              <a:t>	</a:t>
            </a:r>
          </a:p>
        </p:txBody>
      </p:sp>
      <p:sp>
        <p:nvSpPr>
          <p:cNvPr id="6" name="TextBox 5">
            <a:extLst>
              <a:ext uri="{FF2B5EF4-FFF2-40B4-BE49-F238E27FC236}">
                <a16:creationId xmlns:a16="http://schemas.microsoft.com/office/drawing/2014/main" id="{6B5291D9-57F9-F267-873B-975B35514C1E}"/>
              </a:ext>
            </a:extLst>
          </p:cNvPr>
          <p:cNvSpPr txBox="1"/>
          <p:nvPr/>
        </p:nvSpPr>
        <p:spPr>
          <a:xfrm>
            <a:off x="923278" y="3653103"/>
            <a:ext cx="7563775" cy="1200329"/>
          </a:xfrm>
          <a:prstGeom prst="rect">
            <a:avLst/>
          </a:prstGeom>
          <a:noFill/>
        </p:spPr>
        <p:txBody>
          <a:bodyPr wrap="square" rtlCol="0">
            <a:spAutoFit/>
          </a:bodyPr>
          <a:lstStyle/>
          <a:p>
            <a:pPr marL="285750" indent="-285750">
              <a:buFont typeface="Wingdings" panose="05000000000000000000" pitchFamily="2" charset="2"/>
              <a:buChar char="ü"/>
            </a:pPr>
            <a:r>
              <a:rPr lang="en-US" b="1" dirty="0">
                <a:latin typeface="Garamond" panose="02020404030301010803" pitchFamily="18" charset="0"/>
              </a:rPr>
              <a:t>Model-based</a:t>
            </a:r>
          </a:p>
          <a:p>
            <a:pPr marL="742950" lvl="1" indent="-285750">
              <a:buFont typeface="Wingdings" panose="05000000000000000000" pitchFamily="2" charset="2"/>
              <a:buChar char="v"/>
            </a:pPr>
            <a:r>
              <a:rPr lang="en-US" dirty="0">
                <a:latin typeface="Garamond" panose="02020404030301010803" pitchFamily="18" charset="0"/>
              </a:rPr>
              <a:t>Develops a model of users in an attempt to learn their preferences</a:t>
            </a:r>
          </a:p>
          <a:p>
            <a:pPr marL="742950" lvl="1" indent="-285750">
              <a:buFont typeface="Wingdings" panose="05000000000000000000" pitchFamily="2" charset="2"/>
              <a:buChar char="v"/>
            </a:pPr>
            <a:r>
              <a:rPr lang="en-US" dirty="0">
                <a:latin typeface="Garamond" panose="02020404030301010803" pitchFamily="18" charset="0"/>
              </a:rPr>
              <a:t>Models can be created using Machine Learning techniques like regression, clustering, classification, etc.</a:t>
            </a:r>
          </a:p>
        </p:txBody>
      </p:sp>
    </p:spTree>
    <p:extLst>
      <p:ext uri="{BB962C8B-B14F-4D97-AF65-F5344CB8AC3E}">
        <p14:creationId xmlns:p14="http://schemas.microsoft.com/office/powerpoint/2010/main" val="3122754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381000"/>
            <a:ext cx="9779183" cy="1325563"/>
          </a:xfrm>
        </p:spPr>
        <p:txBody>
          <a:bodyPr/>
          <a:lstStyle/>
          <a:p>
            <a:r>
              <a:rPr lang="en-US" dirty="0">
                <a:latin typeface="Garamond" panose="02020404030301010803" pitchFamily="18" charset="0"/>
              </a:rPr>
              <a:t>Contents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017467"/>
            <a:ext cx="9779182" cy="3717508"/>
          </a:xfrm>
        </p:spPr>
        <p:txBody>
          <a:bodyPr vert="horz" lIns="91440" tIns="45720" rIns="91440" bIns="45720" rtlCol="0" anchor="t">
            <a:normAutofit/>
          </a:bodyPr>
          <a:lstStyle/>
          <a:p>
            <a:r>
              <a:rPr lang="en-US" dirty="0">
                <a:latin typeface="Garamond" panose="02020404030301010803" pitchFamily="18" charset="0"/>
              </a:rPr>
              <a:t>Introduction</a:t>
            </a:r>
          </a:p>
          <a:p>
            <a:r>
              <a:rPr lang="en-US" dirty="0">
                <a:latin typeface="Garamond" panose="02020404030301010803" pitchFamily="18" charset="0"/>
              </a:rPr>
              <a:t>Filtering methods and algorithms</a:t>
            </a:r>
          </a:p>
          <a:p>
            <a:r>
              <a:rPr lang="en-US" dirty="0">
                <a:latin typeface="Garamond" panose="02020404030301010803" pitchFamily="18" charset="0"/>
              </a:rPr>
              <a:t>Approaches of implementing recommender systems</a:t>
            </a:r>
          </a:p>
          <a:p>
            <a:r>
              <a:rPr lang="en-US" dirty="0">
                <a:latin typeface="Garamond" panose="02020404030301010803" pitchFamily="18" charset="0"/>
              </a:rPr>
              <a:t>Content-based filtering recommender systems</a:t>
            </a:r>
          </a:p>
          <a:p>
            <a:r>
              <a:rPr lang="en-US" sz="2800" dirty="0">
                <a:latin typeface="Garamond" panose="02020404030301010803" pitchFamily="18" charset="0"/>
              </a:rPr>
              <a:t>Collaborative</a:t>
            </a:r>
            <a:r>
              <a:rPr lang="en-US" dirty="0">
                <a:latin typeface="Garamond" panose="02020404030301010803" pitchFamily="18" charset="0"/>
              </a:rPr>
              <a:t> filtering recommender systems</a:t>
            </a:r>
          </a:p>
          <a:p>
            <a:r>
              <a:rPr lang="en-US" sz="2800" dirty="0">
                <a:latin typeface="Garamond" panose="02020404030301010803" pitchFamily="18" charset="0"/>
              </a:rPr>
              <a:t>Evaluation of recommender systems</a:t>
            </a:r>
          </a:p>
          <a:p>
            <a:r>
              <a:rPr lang="en-US" sz="2800" dirty="0">
                <a:latin typeface="Garamond" panose="02020404030301010803" pitchFamily="18" charset="0"/>
              </a:rPr>
              <a:t>Implementation of the recommender system</a:t>
            </a:r>
            <a:endParaRPr lang="en-US" dirty="0">
              <a:latin typeface="Garamond" panose="02020404030301010803" pitchFamily="18" charset="0"/>
            </a:endParaRPr>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2"/>
          </p:nvPr>
        </p:nvSpPr>
        <p:spPr>
          <a:xfrm>
            <a:off x="381000" y="6356350"/>
            <a:ext cx="2743200" cy="365125"/>
          </a:xfrm>
        </p:spPr>
        <p:txBody>
          <a:bodyPr/>
          <a:lstStyle/>
          <a:p>
            <a:fld id="{495D8227-9DE4-4D42-8C1B-E10C828BC634}"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2</a:t>
            </a:fld>
            <a:endParaRPr lang="en-US" dirty="0">
              <a:latin typeface="Garamond" panose="02020404030301010803" pitchFamily="18" charset="0"/>
            </a:endParaRPr>
          </a:p>
        </p:txBody>
      </p:sp>
    </p:spTree>
    <p:extLst>
      <p:ext uri="{BB962C8B-B14F-4D97-AF65-F5344CB8AC3E}">
        <p14:creationId xmlns:p14="http://schemas.microsoft.com/office/powerpoint/2010/main" val="132560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674702" y="2235200"/>
            <a:ext cx="7901125" cy="2387600"/>
          </a:xfrm>
        </p:spPr>
        <p:txBody>
          <a:bodyPr/>
          <a:lstStyle/>
          <a:p>
            <a:r>
              <a:rPr lang="en-US" sz="6000" dirty="0">
                <a:latin typeface="Garamond" panose="02020404030301010803" pitchFamily="18" charset="0"/>
              </a:rPr>
              <a:t>Content-based recommendation systems</a:t>
            </a:r>
            <a:endParaRPr lang="en-US" dirty="0">
              <a:latin typeface="Garamond" panose="02020404030301010803" pitchFamily="18" charset="0"/>
            </a:endParaRPr>
          </a:p>
        </p:txBody>
      </p:sp>
    </p:spTree>
    <p:extLst>
      <p:ext uri="{BB962C8B-B14F-4D97-AF65-F5344CB8AC3E}">
        <p14:creationId xmlns:p14="http://schemas.microsoft.com/office/powerpoint/2010/main" val="4058221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300" dirty="0">
                <a:latin typeface="Garamond" panose="02020404030301010803" pitchFamily="18" charset="0"/>
              </a:rPr>
              <a:t>Content-based recommendation systems</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21</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EE5B3F8F-B0B4-3F53-E59D-71654E6E19A6}"/>
              </a:ext>
            </a:extLst>
          </p:cNvPr>
          <p:cNvSpPr txBox="1"/>
          <p:nvPr/>
        </p:nvSpPr>
        <p:spPr>
          <a:xfrm>
            <a:off x="381000" y="1615736"/>
            <a:ext cx="8585447" cy="369332"/>
          </a:xfrm>
          <a:prstGeom prst="rect">
            <a:avLst/>
          </a:prstGeom>
          <a:noFill/>
        </p:spPr>
        <p:txBody>
          <a:bodyPr wrap="square" rtlCol="0">
            <a:spAutoFit/>
          </a:bodyPr>
          <a:lstStyle/>
          <a:p>
            <a:r>
              <a:rPr lang="en-US" b="1" dirty="0">
                <a:latin typeface="Garamond" panose="02020404030301010803" pitchFamily="18" charset="0"/>
              </a:rPr>
              <a:t>Items content: </a:t>
            </a:r>
            <a:r>
              <a:rPr lang="en-US" dirty="0">
                <a:latin typeface="Garamond" panose="02020404030301010803" pitchFamily="18" charset="0"/>
              </a:rPr>
              <a:t>Items category, Tag, Genre, etc.</a:t>
            </a:r>
          </a:p>
        </p:txBody>
      </p:sp>
      <p:pic>
        <p:nvPicPr>
          <p:cNvPr id="6" name="Picture 5">
            <a:extLst>
              <a:ext uri="{FF2B5EF4-FFF2-40B4-BE49-F238E27FC236}">
                <a16:creationId xmlns:a16="http://schemas.microsoft.com/office/drawing/2014/main" id="{798FB541-574A-1B7A-252F-01CAB71DC5FD}"/>
              </a:ext>
            </a:extLst>
          </p:cNvPr>
          <p:cNvPicPr>
            <a:picLocks noChangeAspect="1"/>
          </p:cNvPicPr>
          <p:nvPr/>
        </p:nvPicPr>
        <p:blipFill>
          <a:blip r:embed="rId2"/>
          <a:stretch>
            <a:fillRect/>
          </a:stretch>
        </p:blipFill>
        <p:spPr>
          <a:xfrm>
            <a:off x="7193132" y="1985069"/>
            <a:ext cx="3467248" cy="42731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81234E23-B7F4-A2FD-578A-41D406AF00A3}"/>
              </a:ext>
            </a:extLst>
          </p:cNvPr>
          <p:cNvSpPr txBox="1"/>
          <p:nvPr/>
        </p:nvSpPr>
        <p:spPr>
          <a:xfrm>
            <a:off x="381000" y="2894120"/>
            <a:ext cx="4528352" cy="1200329"/>
          </a:xfrm>
          <a:prstGeom prst="rect">
            <a:avLst/>
          </a:prstGeom>
          <a:noFill/>
        </p:spPr>
        <p:txBody>
          <a:bodyPr wrap="square" rtlCol="0">
            <a:spAutoFit/>
          </a:bodyPr>
          <a:lstStyle/>
          <a:p>
            <a:r>
              <a:rPr lang="en-US" dirty="0">
                <a:latin typeface="Garamond" panose="02020404030301010803" pitchFamily="18" charset="0"/>
              </a:rPr>
              <a:t>For example: If we have four movies, and if the user likes or rates the first two items, and if Item 3 is similar to Item 1 in terms of their genre, the engine will also recommend Item 3 to the user.</a:t>
            </a:r>
          </a:p>
        </p:txBody>
      </p:sp>
    </p:spTree>
    <p:extLst>
      <p:ext uri="{BB962C8B-B14F-4D97-AF65-F5344CB8AC3E}">
        <p14:creationId xmlns:p14="http://schemas.microsoft.com/office/powerpoint/2010/main" val="25197600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679220" y="317480"/>
            <a:ext cx="9779183" cy="1325563"/>
          </a:xfrm>
        </p:spPr>
        <p:txBody>
          <a:bodyPr/>
          <a:lstStyle/>
          <a:p>
            <a:r>
              <a:rPr lang="en-US" sz="4800" dirty="0">
                <a:latin typeface="Garamond" panose="02020404030301010803" pitchFamily="18" charset="0"/>
              </a:rPr>
              <a:t>How the engine of content-based recommender systems work?</a:t>
            </a:r>
            <a:endParaRPr lang="en-US" dirty="0">
              <a:latin typeface="Garamond" panose="02020404030301010803" pitchFamily="18" charset="0"/>
            </a:endParaRP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22</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6054F3DA-0205-4020-13BF-EF55EB02F89B}"/>
              </a:ext>
            </a:extLst>
          </p:cNvPr>
          <p:cNvSpPr txBox="1"/>
          <p:nvPr/>
        </p:nvSpPr>
        <p:spPr>
          <a:xfrm>
            <a:off x="587151" y="1927351"/>
            <a:ext cx="3680049" cy="1200329"/>
          </a:xfrm>
          <a:prstGeom prst="rect">
            <a:avLst/>
          </a:prstGeom>
          <a:noFill/>
        </p:spPr>
        <p:txBody>
          <a:bodyPr wrap="square" rtlCol="0">
            <a:spAutoFit/>
          </a:bodyPr>
          <a:lstStyle/>
          <a:p>
            <a:pPr algn="l"/>
            <a:r>
              <a:rPr lang="en-US" b="0" i="0" dirty="0">
                <a:solidFill>
                  <a:srgbClr val="1F1F1F"/>
                </a:solidFill>
                <a:effectLst/>
                <a:latin typeface="Garamond" panose="02020404030301010803" pitchFamily="18" charset="0"/>
              </a:rPr>
              <a:t>User watched &amp; rated 3 movies:</a:t>
            </a:r>
          </a:p>
          <a:p>
            <a:pPr marL="342900" indent="-342900" algn="l">
              <a:buAutoNum type="arabicParenR"/>
            </a:pPr>
            <a:r>
              <a:rPr lang="en-US" dirty="0">
                <a:solidFill>
                  <a:srgbClr val="1F1F1F"/>
                </a:solidFill>
                <a:latin typeface="Garamond" panose="02020404030301010803" pitchFamily="18" charset="0"/>
              </a:rPr>
              <a:t>Batman v Superman (2/10)</a:t>
            </a:r>
          </a:p>
          <a:p>
            <a:pPr marL="342900" indent="-342900" algn="l">
              <a:buAutoNum type="arabicParenR"/>
            </a:pPr>
            <a:r>
              <a:rPr lang="en-US" b="0" i="0" dirty="0">
                <a:solidFill>
                  <a:srgbClr val="1F1F1F"/>
                </a:solidFill>
                <a:effectLst/>
                <a:latin typeface="Garamond" panose="02020404030301010803" pitchFamily="18" charset="0"/>
              </a:rPr>
              <a:t>Guardians of the Galaxy (10/10)</a:t>
            </a:r>
          </a:p>
          <a:p>
            <a:pPr marL="342900" indent="-342900" algn="l">
              <a:buAutoNum type="arabicParenR"/>
            </a:pPr>
            <a:r>
              <a:rPr lang="en-US" dirty="0">
                <a:solidFill>
                  <a:srgbClr val="1F1F1F"/>
                </a:solidFill>
                <a:latin typeface="Garamond" panose="02020404030301010803" pitchFamily="18" charset="0"/>
              </a:rPr>
              <a:t>Captain America: Civil War (8/10)</a:t>
            </a:r>
          </a:p>
        </p:txBody>
      </p:sp>
      <p:pic>
        <p:nvPicPr>
          <p:cNvPr id="2050" name="Picture 2">
            <a:extLst>
              <a:ext uri="{FF2B5EF4-FFF2-40B4-BE49-F238E27FC236}">
                <a16:creationId xmlns:a16="http://schemas.microsoft.com/office/drawing/2014/main" id="{3E3B0F09-CFBA-251B-A5FB-EB53D3F85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924723">
            <a:off x="8900228" y="1475141"/>
            <a:ext cx="2179563" cy="589163"/>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0" descr="Linkedin – Бесплатные иконки: социальные медиа">
            <a:extLst>
              <a:ext uri="{FF2B5EF4-FFF2-40B4-BE49-F238E27FC236}">
                <a16:creationId xmlns:a16="http://schemas.microsoft.com/office/drawing/2014/main" id="{4E3B30E3-BE68-9EF2-3AF7-B10B07DE888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8" name="AutoShape 12" descr="Download Twitter Logo Png Transparent Background - Logo Twitter Png PNG  Image with No Background - PNGkey.com">
            <a:extLst>
              <a:ext uri="{FF2B5EF4-FFF2-40B4-BE49-F238E27FC236}">
                <a16:creationId xmlns:a16="http://schemas.microsoft.com/office/drawing/2014/main" id="{EB3132BD-4F5C-0E9E-7121-C44975367D2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11" name="Picture 10" descr="Timeline&#10;&#10;Description automatically generated">
            <a:extLst>
              <a:ext uri="{FF2B5EF4-FFF2-40B4-BE49-F238E27FC236}">
                <a16:creationId xmlns:a16="http://schemas.microsoft.com/office/drawing/2014/main" id="{25E7BE45-BFBF-5D54-8EC5-2E13666412BF}"/>
              </a:ext>
            </a:extLst>
          </p:cNvPr>
          <p:cNvPicPr>
            <a:picLocks noChangeAspect="1"/>
          </p:cNvPicPr>
          <p:nvPr/>
        </p:nvPicPr>
        <p:blipFill>
          <a:blip r:embed="rId3"/>
          <a:stretch>
            <a:fillRect/>
          </a:stretch>
        </p:blipFill>
        <p:spPr>
          <a:xfrm>
            <a:off x="4941232" y="2404782"/>
            <a:ext cx="6869767" cy="32512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C89C4322-08F2-5718-8982-B23162B33708}"/>
              </a:ext>
            </a:extLst>
          </p:cNvPr>
          <p:cNvSpPr txBox="1"/>
          <p:nvPr/>
        </p:nvSpPr>
        <p:spPr>
          <a:xfrm>
            <a:off x="995524" y="4509806"/>
            <a:ext cx="5252876" cy="1477328"/>
          </a:xfrm>
          <a:prstGeom prst="rect">
            <a:avLst/>
          </a:prstGeom>
          <a:noFill/>
        </p:spPr>
        <p:txBody>
          <a:bodyPr wrap="square" rtlCol="0">
            <a:spAutoFit/>
          </a:bodyPr>
          <a:lstStyle/>
          <a:p>
            <a:r>
              <a:rPr lang="en-US" b="1" dirty="0">
                <a:latin typeface="Garamond" panose="02020404030301010803" pitchFamily="18" charset="0"/>
              </a:rPr>
              <a:t>Task:</a:t>
            </a:r>
          </a:p>
          <a:p>
            <a:pPr algn="just"/>
            <a:r>
              <a:rPr lang="en-US" b="0" i="0" dirty="0">
                <a:solidFill>
                  <a:srgbClr val="1F1F1F"/>
                </a:solidFill>
                <a:effectLst/>
                <a:latin typeface="Garamond" panose="02020404030301010803" pitchFamily="18" charset="0"/>
              </a:rPr>
              <a:t>Recommend one of </a:t>
            </a:r>
            <a:r>
              <a:rPr lang="en-US" dirty="0">
                <a:solidFill>
                  <a:srgbClr val="333333"/>
                </a:solidFill>
                <a:latin typeface="Garamond" panose="02020404030301010803" pitchFamily="18" charset="0"/>
              </a:rPr>
              <a:t> </a:t>
            </a:r>
            <a:r>
              <a:rPr lang="en-US" b="0" i="0" dirty="0">
                <a:solidFill>
                  <a:srgbClr val="1F1F1F"/>
                </a:solidFill>
                <a:effectLst/>
                <a:latin typeface="Garamond" panose="02020404030301010803" pitchFamily="18" charset="0"/>
              </a:rPr>
              <a:t>the three candidate movies to this user (we want to predict what the user's </a:t>
            </a:r>
            <a:r>
              <a:rPr lang="en-US" b="1" i="0" dirty="0">
                <a:solidFill>
                  <a:srgbClr val="1F1F1F"/>
                </a:solidFill>
                <a:effectLst/>
                <a:latin typeface="Garamond" panose="02020404030301010803" pitchFamily="18" charset="0"/>
              </a:rPr>
              <a:t>possible rating </a:t>
            </a:r>
            <a:r>
              <a:rPr lang="en-US" b="0" i="0" dirty="0">
                <a:solidFill>
                  <a:srgbClr val="1F1F1F"/>
                </a:solidFill>
                <a:effectLst/>
                <a:latin typeface="Garamond" panose="02020404030301010803" pitchFamily="18" charset="0"/>
              </a:rPr>
              <a:t>would </a:t>
            </a:r>
            <a:r>
              <a:rPr lang="en-US" dirty="0">
                <a:solidFill>
                  <a:srgbClr val="333333"/>
                </a:solidFill>
                <a:latin typeface="Garamond" panose="02020404030301010803" pitchFamily="18" charset="0"/>
              </a:rPr>
              <a:t> </a:t>
            </a:r>
            <a:r>
              <a:rPr lang="en-US" b="0" i="0" dirty="0">
                <a:solidFill>
                  <a:srgbClr val="1F1F1F"/>
                </a:solidFill>
                <a:effectLst/>
                <a:latin typeface="Garamond" panose="02020404030301010803" pitchFamily="18" charset="0"/>
              </a:rPr>
              <a:t>be of the three candidate movies if she were to watch them)</a:t>
            </a:r>
            <a:endParaRPr lang="en-US" b="0" i="0" dirty="0">
              <a:solidFill>
                <a:srgbClr val="333333"/>
              </a:solidFill>
              <a:effectLst/>
              <a:latin typeface="Garamond" panose="02020404030301010803" pitchFamily="18" charset="0"/>
            </a:endParaRPr>
          </a:p>
        </p:txBody>
      </p:sp>
      <p:sp>
        <p:nvSpPr>
          <p:cNvPr id="13" name="TextBox 12">
            <a:extLst>
              <a:ext uri="{FF2B5EF4-FFF2-40B4-BE49-F238E27FC236}">
                <a16:creationId xmlns:a16="http://schemas.microsoft.com/office/drawing/2014/main" id="{6BDA764E-8482-E8AD-2299-4F2EAA719FDA}"/>
              </a:ext>
            </a:extLst>
          </p:cNvPr>
          <p:cNvSpPr txBox="1"/>
          <p:nvPr/>
        </p:nvSpPr>
        <p:spPr>
          <a:xfrm>
            <a:off x="679220" y="3429000"/>
            <a:ext cx="3680049" cy="923330"/>
          </a:xfrm>
          <a:prstGeom prst="rect">
            <a:avLst/>
          </a:prstGeom>
          <a:noFill/>
        </p:spPr>
        <p:txBody>
          <a:bodyPr wrap="square" rtlCol="0">
            <a:spAutoFit/>
          </a:bodyPr>
          <a:lstStyle/>
          <a:p>
            <a:r>
              <a:rPr lang="en-US" b="1" dirty="0">
                <a:latin typeface="Garamond" panose="02020404030301010803" pitchFamily="18" charset="0"/>
              </a:rPr>
              <a:t>Based on:</a:t>
            </a:r>
          </a:p>
          <a:p>
            <a:pPr marL="285750" indent="-285750">
              <a:buFont typeface="Wingdings" panose="05000000000000000000" pitchFamily="2" charset="2"/>
              <a:buChar char="ü"/>
            </a:pPr>
            <a:r>
              <a:rPr lang="en-US" dirty="0">
                <a:latin typeface="Garamond" panose="02020404030301010803" pitchFamily="18" charset="0"/>
              </a:rPr>
              <a:t>User’s taste</a:t>
            </a:r>
          </a:p>
          <a:p>
            <a:pPr marL="285750" indent="-285750">
              <a:buFont typeface="Wingdings" panose="05000000000000000000" pitchFamily="2" charset="2"/>
              <a:buChar char="ü"/>
            </a:pPr>
            <a:r>
              <a:rPr lang="en-US" dirty="0">
                <a:latin typeface="Garamond" panose="02020404030301010803" pitchFamily="18" charset="0"/>
              </a:rPr>
              <a:t>The content/feature set items</a:t>
            </a:r>
          </a:p>
        </p:txBody>
      </p:sp>
    </p:spTree>
    <p:extLst>
      <p:ext uri="{BB962C8B-B14F-4D97-AF65-F5344CB8AC3E}">
        <p14:creationId xmlns:p14="http://schemas.microsoft.com/office/powerpoint/2010/main" val="990844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381000" y="198930"/>
            <a:ext cx="7470292" cy="543220"/>
          </a:xfrm>
        </p:spPr>
        <p:txBody>
          <a:bodyPr/>
          <a:lstStyle/>
          <a:p>
            <a:r>
              <a:rPr lang="en-US" sz="4000" dirty="0">
                <a:latin typeface="Garamond" panose="02020404030301010803" pitchFamily="18" charset="0"/>
              </a:rPr>
              <a:t>Weighing the genres</a:t>
            </a:r>
          </a:p>
        </p:txBody>
      </p:sp>
      <p:sp>
        <p:nvSpPr>
          <p:cNvPr id="3" name="Date Placeholder 2">
            <a:extLst>
              <a:ext uri="{FF2B5EF4-FFF2-40B4-BE49-F238E27FC236}">
                <a16:creationId xmlns:a16="http://schemas.microsoft.com/office/drawing/2014/main" id="{7517F12A-7304-B447-BEB8-A99EA8009F15}"/>
              </a:ext>
            </a:extLst>
          </p:cNvPr>
          <p:cNvSpPr>
            <a:spLocks noGrp="1"/>
          </p:cNvSpPr>
          <p:nvPr>
            <p:ph type="dt" sz="half" idx="10"/>
          </p:nvPr>
        </p:nvSpPr>
        <p:spPr>
          <a:xfrm>
            <a:off x="381000" y="6356350"/>
            <a:ext cx="1569803" cy="365125"/>
          </a:xfrm>
        </p:spPr>
        <p:txBody>
          <a:bodyPr/>
          <a:lstStyle/>
          <a:p>
            <a:fld id="{F742F39E-1B75-804F-BDAE-BCC03958AB94}"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12"/>
          </p:nvPr>
        </p:nvSpPr>
        <p:spPr>
          <a:xfrm>
            <a:off x="8332334" y="6356350"/>
            <a:ext cx="1167495" cy="365125"/>
          </a:xfrm>
        </p:spPr>
        <p:txBody>
          <a:bodyPr/>
          <a:lstStyle/>
          <a:p>
            <a:fld id="{294A09A9-5501-47C1-A89A-A340965A2BE2}" type="slidenum">
              <a:rPr lang="en-US" smtClean="0">
                <a:latin typeface="Garamond" panose="02020404030301010803" pitchFamily="18" charset="0"/>
              </a:rPr>
              <a:pPr/>
              <a:t>23</a:t>
            </a:fld>
            <a:endParaRPr lang="en-US" dirty="0">
              <a:latin typeface="Garamond" panose="02020404030301010803" pitchFamily="18" charset="0"/>
            </a:endParaRPr>
          </a:p>
        </p:txBody>
      </p:sp>
      <p:pic>
        <p:nvPicPr>
          <p:cNvPr id="10" name="Picture 9">
            <a:extLst>
              <a:ext uri="{FF2B5EF4-FFF2-40B4-BE49-F238E27FC236}">
                <a16:creationId xmlns:a16="http://schemas.microsoft.com/office/drawing/2014/main" id="{324D535E-94C0-59B8-848A-773960CD9E34}"/>
              </a:ext>
            </a:extLst>
          </p:cNvPr>
          <p:cNvPicPr>
            <a:picLocks noChangeAspect="1"/>
          </p:cNvPicPr>
          <p:nvPr/>
        </p:nvPicPr>
        <p:blipFill>
          <a:blip r:embed="rId2"/>
          <a:stretch>
            <a:fillRect/>
          </a:stretch>
        </p:blipFill>
        <p:spPr>
          <a:xfrm>
            <a:off x="1477262" y="1746581"/>
            <a:ext cx="803184" cy="1302131"/>
          </a:xfrm>
          <a:prstGeom prst="rect">
            <a:avLst/>
          </a:prstGeom>
        </p:spPr>
      </p:pic>
      <p:pic>
        <p:nvPicPr>
          <p:cNvPr id="12" name="Picture 11">
            <a:extLst>
              <a:ext uri="{FF2B5EF4-FFF2-40B4-BE49-F238E27FC236}">
                <a16:creationId xmlns:a16="http://schemas.microsoft.com/office/drawing/2014/main" id="{024E499B-D0A9-6152-E3AA-1D8F903F8FDE}"/>
              </a:ext>
            </a:extLst>
          </p:cNvPr>
          <p:cNvPicPr>
            <a:picLocks noChangeAspect="1"/>
          </p:cNvPicPr>
          <p:nvPr/>
        </p:nvPicPr>
        <p:blipFill>
          <a:blip r:embed="rId3"/>
          <a:stretch>
            <a:fillRect/>
          </a:stretch>
        </p:blipFill>
        <p:spPr>
          <a:xfrm>
            <a:off x="1415596" y="3301499"/>
            <a:ext cx="889011" cy="1289692"/>
          </a:xfrm>
          <a:prstGeom prst="rect">
            <a:avLst/>
          </a:prstGeom>
        </p:spPr>
      </p:pic>
      <p:pic>
        <p:nvPicPr>
          <p:cNvPr id="14" name="Picture 13">
            <a:extLst>
              <a:ext uri="{FF2B5EF4-FFF2-40B4-BE49-F238E27FC236}">
                <a16:creationId xmlns:a16="http://schemas.microsoft.com/office/drawing/2014/main" id="{C7CF28A8-7287-F615-1A8B-75A52B75DF50}"/>
              </a:ext>
            </a:extLst>
          </p:cNvPr>
          <p:cNvPicPr>
            <a:picLocks noChangeAspect="1"/>
          </p:cNvPicPr>
          <p:nvPr/>
        </p:nvPicPr>
        <p:blipFill>
          <a:blip r:embed="rId4"/>
          <a:stretch>
            <a:fillRect/>
          </a:stretch>
        </p:blipFill>
        <p:spPr>
          <a:xfrm>
            <a:off x="1385329" y="4843978"/>
            <a:ext cx="919278" cy="1352652"/>
          </a:xfrm>
          <a:prstGeom prst="rect">
            <a:avLst/>
          </a:prstGeom>
        </p:spPr>
      </p:pic>
      <p:sp>
        <p:nvSpPr>
          <p:cNvPr id="15" name="TextBox 14">
            <a:extLst>
              <a:ext uri="{FF2B5EF4-FFF2-40B4-BE49-F238E27FC236}">
                <a16:creationId xmlns:a16="http://schemas.microsoft.com/office/drawing/2014/main" id="{4C0798FE-F84D-C1D5-3B24-345B40FA0304}"/>
              </a:ext>
            </a:extLst>
          </p:cNvPr>
          <p:cNvSpPr txBox="1"/>
          <p:nvPr/>
        </p:nvSpPr>
        <p:spPr>
          <a:xfrm>
            <a:off x="1184184" y="901870"/>
            <a:ext cx="1970843" cy="369332"/>
          </a:xfrm>
          <a:prstGeom prst="rect">
            <a:avLst/>
          </a:prstGeom>
          <a:noFill/>
        </p:spPr>
        <p:txBody>
          <a:bodyPr wrap="square" rtlCol="0">
            <a:spAutoFit/>
          </a:bodyPr>
          <a:lstStyle/>
          <a:p>
            <a:r>
              <a:rPr lang="en-US" b="1" dirty="0">
                <a:latin typeface="Garamond" panose="02020404030301010803" pitchFamily="18" charset="0"/>
              </a:rPr>
              <a:t>Input User Rating</a:t>
            </a:r>
          </a:p>
        </p:txBody>
      </p:sp>
      <p:sp>
        <p:nvSpPr>
          <p:cNvPr id="16" name="TextBox 15">
            <a:extLst>
              <a:ext uri="{FF2B5EF4-FFF2-40B4-BE49-F238E27FC236}">
                <a16:creationId xmlns:a16="http://schemas.microsoft.com/office/drawing/2014/main" id="{5C1AFF28-1072-6634-9258-7A01FDAAB48A}"/>
              </a:ext>
            </a:extLst>
          </p:cNvPr>
          <p:cNvSpPr txBox="1"/>
          <p:nvPr/>
        </p:nvSpPr>
        <p:spPr>
          <a:xfrm>
            <a:off x="381000" y="5336855"/>
            <a:ext cx="803184" cy="523220"/>
          </a:xfrm>
          <a:prstGeom prst="rect">
            <a:avLst/>
          </a:prstGeom>
          <a:noFill/>
        </p:spPr>
        <p:txBody>
          <a:bodyPr wrap="square" rtlCol="0">
            <a:spAutoFit/>
          </a:bodyPr>
          <a:lstStyle/>
          <a:p>
            <a:pPr algn="ctr"/>
            <a:r>
              <a:rPr lang="en-US" sz="2800" b="1" dirty="0">
                <a:latin typeface="Garamond" panose="02020404030301010803" pitchFamily="18" charset="0"/>
              </a:rPr>
              <a:t>8</a:t>
            </a:r>
          </a:p>
        </p:txBody>
      </p:sp>
      <p:sp>
        <p:nvSpPr>
          <p:cNvPr id="17" name="TextBox 16">
            <a:extLst>
              <a:ext uri="{FF2B5EF4-FFF2-40B4-BE49-F238E27FC236}">
                <a16:creationId xmlns:a16="http://schemas.microsoft.com/office/drawing/2014/main" id="{58E00A78-B45D-6C6C-FC13-851B15E7804A}"/>
              </a:ext>
            </a:extLst>
          </p:cNvPr>
          <p:cNvSpPr txBox="1"/>
          <p:nvPr/>
        </p:nvSpPr>
        <p:spPr>
          <a:xfrm>
            <a:off x="381000" y="3731167"/>
            <a:ext cx="803184" cy="523220"/>
          </a:xfrm>
          <a:prstGeom prst="rect">
            <a:avLst/>
          </a:prstGeom>
          <a:noFill/>
        </p:spPr>
        <p:txBody>
          <a:bodyPr wrap="square" rtlCol="0">
            <a:spAutoFit/>
          </a:bodyPr>
          <a:lstStyle/>
          <a:p>
            <a:pPr algn="ctr"/>
            <a:r>
              <a:rPr lang="en-US" sz="2800" b="1" dirty="0">
                <a:latin typeface="Garamond" panose="02020404030301010803" pitchFamily="18" charset="0"/>
              </a:rPr>
              <a:t>10</a:t>
            </a:r>
          </a:p>
        </p:txBody>
      </p:sp>
      <p:sp>
        <p:nvSpPr>
          <p:cNvPr id="18" name="TextBox 17">
            <a:extLst>
              <a:ext uri="{FF2B5EF4-FFF2-40B4-BE49-F238E27FC236}">
                <a16:creationId xmlns:a16="http://schemas.microsoft.com/office/drawing/2014/main" id="{5B018603-1660-8D37-3786-816014DE00B2}"/>
              </a:ext>
            </a:extLst>
          </p:cNvPr>
          <p:cNvSpPr txBox="1"/>
          <p:nvPr/>
        </p:nvSpPr>
        <p:spPr>
          <a:xfrm>
            <a:off x="381000" y="2306191"/>
            <a:ext cx="803184" cy="523220"/>
          </a:xfrm>
          <a:prstGeom prst="rect">
            <a:avLst/>
          </a:prstGeom>
          <a:noFill/>
        </p:spPr>
        <p:txBody>
          <a:bodyPr wrap="square" rtlCol="0">
            <a:spAutoFit/>
          </a:bodyPr>
          <a:lstStyle/>
          <a:p>
            <a:pPr algn="ctr"/>
            <a:r>
              <a:rPr lang="en-US" sz="2800" b="1" dirty="0">
                <a:latin typeface="Garamond" panose="02020404030301010803" pitchFamily="18" charset="0"/>
              </a:rPr>
              <a:t>2</a:t>
            </a:r>
          </a:p>
        </p:txBody>
      </p:sp>
      <p:sp>
        <p:nvSpPr>
          <p:cNvPr id="19" name="Arrow: Right 18">
            <a:extLst>
              <a:ext uri="{FF2B5EF4-FFF2-40B4-BE49-F238E27FC236}">
                <a16:creationId xmlns:a16="http://schemas.microsoft.com/office/drawing/2014/main" id="{8B3DEC2A-D274-BA5E-6423-49E2AF4E2718}"/>
              </a:ext>
            </a:extLst>
          </p:cNvPr>
          <p:cNvSpPr/>
          <p:nvPr/>
        </p:nvSpPr>
        <p:spPr>
          <a:xfrm>
            <a:off x="2844800" y="3140364"/>
            <a:ext cx="1893455" cy="11140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One-hot encode</a:t>
            </a:r>
          </a:p>
        </p:txBody>
      </p:sp>
      <p:sp>
        <p:nvSpPr>
          <p:cNvPr id="20" name="TextBox 19">
            <a:extLst>
              <a:ext uri="{FF2B5EF4-FFF2-40B4-BE49-F238E27FC236}">
                <a16:creationId xmlns:a16="http://schemas.microsoft.com/office/drawing/2014/main" id="{3BA47C9D-3616-374B-9827-939E97DCCCF8}"/>
              </a:ext>
            </a:extLst>
          </p:cNvPr>
          <p:cNvSpPr txBox="1"/>
          <p:nvPr/>
        </p:nvSpPr>
        <p:spPr>
          <a:xfrm>
            <a:off x="6361491" y="853804"/>
            <a:ext cx="1970843" cy="369332"/>
          </a:xfrm>
          <a:prstGeom prst="rect">
            <a:avLst/>
          </a:prstGeom>
          <a:noFill/>
        </p:spPr>
        <p:txBody>
          <a:bodyPr wrap="square" rtlCol="0">
            <a:spAutoFit/>
          </a:bodyPr>
          <a:lstStyle/>
          <a:p>
            <a:pPr algn="ctr"/>
            <a:r>
              <a:rPr lang="en-US" b="1" dirty="0">
                <a:latin typeface="Garamond" panose="02020404030301010803" pitchFamily="18" charset="0"/>
              </a:rPr>
              <a:t>Movies Matrix</a:t>
            </a:r>
          </a:p>
        </p:txBody>
      </p:sp>
      <p:graphicFrame>
        <p:nvGraphicFramePr>
          <p:cNvPr id="21" name="Table 21">
            <a:extLst>
              <a:ext uri="{FF2B5EF4-FFF2-40B4-BE49-F238E27FC236}">
                <a16:creationId xmlns:a16="http://schemas.microsoft.com/office/drawing/2014/main" id="{1C607F63-5F7F-EEB2-9428-550410254E00}"/>
              </a:ext>
            </a:extLst>
          </p:cNvPr>
          <p:cNvGraphicFramePr>
            <a:graphicFrameLocks noGrp="1"/>
          </p:cNvGraphicFramePr>
          <p:nvPr>
            <p:extLst>
              <p:ext uri="{D42A27DB-BD31-4B8C-83A1-F6EECF244321}">
                <p14:modId xmlns:p14="http://schemas.microsoft.com/office/powerpoint/2010/main" val="775381952"/>
              </p:ext>
            </p:extLst>
          </p:nvPr>
        </p:nvGraphicFramePr>
        <p:xfrm>
          <a:off x="4738255" y="1334791"/>
          <a:ext cx="4913744" cy="5021560"/>
        </p:xfrm>
        <a:graphic>
          <a:graphicData uri="http://schemas.openxmlformats.org/drawingml/2006/table">
            <a:tbl>
              <a:tblPr firstRow="1" bandRow="1">
                <a:tableStyleId>{5C22544A-7EE6-4342-B048-85BDC9FD1C3A}</a:tableStyleId>
              </a:tblPr>
              <a:tblGrid>
                <a:gridCol w="1228436">
                  <a:extLst>
                    <a:ext uri="{9D8B030D-6E8A-4147-A177-3AD203B41FA5}">
                      <a16:colId xmlns:a16="http://schemas.microsoft.com/office/drawing/2014/main" val="2569679270"/>
                    </a:ext>
                  </a:extLst>
                </a:gridCol>
                <a:gridCol w="1228436">
                  <a:extLst>
                    <a:ext uri="{9D8B030D-6E8A-4147-A177-3AD203B41FA5}">
                      <a16:colId xmlns:a16="http://schemas.microsoft.com/office/drawing/2014/main" val="2357534137"/>
                    </a:ext>
                  </a:extLst>
                </a:gridCol>
                <a:gridCol w="1228436">
                  <a:extLst>
                    <a:ext uri="{9D8B030D-6E8A-4147-A177-3AD203B41FA5}">
                      <a16:colId xmlns:a16="http://schemas.microsoft.com/office/drawing/2014/main" val="230329690"/>
                    </a:ext>
                  </a:extLst>
                </a:gridCol>
                <a:gridCol w="1228436">
                  <a:extLst>
                    <a:ext uri="{9D8B030D-6E8A-4147-A177-3AD203B41FA5}">
                      <a16:colId xmlns:a16="http://schemas.microsoft.com/office/drawing/2014/main" val="3924313505"/>
                    </a:ext>
                  </a:extLst>
                </a:gridCol>
              </a:tblGrid>
              <a:tr h="680407">
                <a:tc>
                  <a:txBody>
                    <a:bodyPr/>
                    <a:lstStyle/>
                    <a:p>
                      <a:pPr algn="ctr"/>
                      <a:r>
                        <a:rPr lang="en-US" sz="1600" dirty="0"/>
                        <a:t>Comedy</a:t>
                      </a:r>
                    </a:p>
                  </a:txBody>
                  <a:tcPr/>
                </a:tc>
                <a:tc>
                  <a:txBody>
                    <a:bodyPr/>
                    <a:lstStyle/>
                    <a:p>
                      <a:pPr algn="ctr"/>
                      <a:r>
                        <a:rPr lang="en-US" sz="1600" dirty="0"/>
                        <a:t>Adventure</a:t>
                      </a:r>
                    </a:p>
                  </a:txBody>
                  <a:tcPr/>
                </a:tc>
                <a:tc>
                  <a:txBody>
                    <a:bodyPr/>
                    <a:lstStyle/>
                    <a:p>
                      <a:pPr algn="ctr"/>
                      <a:r>
                        <a:rPr lang="en-US" sz="1600" dirty="0"/>
                        <a:t>Super-Hero</a:t>
                      </a:r>
                    </a:p>
                  </a:txBody>
                  <a:tcPr/>
                </a:tc>
                <a:tc>
                  <a:txBody>
                    <a:bodyPr/>
                    <a:lstStyle/>
                    <a:p>
                      <a:pPr algn="ctr"/>
                      <a:r>
                        <a:rPr lang="en-US" sz="1600" dirty="0"/>
                        <a:t>Sci-Fi</a:t>
                      </a:r>
                    </a:p>
                  </a:txBody>
                  <a:tcPr/>
                </a:tc>
                <a:extLst>
                  <a:ext uri="{0D108BD9-81ED-4DB2-BD59-A6C34878D82A}">
                    <a16:rowId xmlns:a16="http://schemas.microsoft.com/office/drawing/2014/main" val="1238173746"/>
                  </a:ext>
                </a:extLst>
              </a:tr>
              <a:tr h="1447051">
                <a:tc>
                  <a:txBody>
                    <a:bodyPr/>
                    <a:lstStyle/>
                    <a:p>
                      <a:pPr algn="ctr"/>
                      <a:r>
                        <a:rPr lang="en-US" sz="2400" b="1" dirty="0"/>
                        <a:t>0</a:t>
                      </a:r>
                    </a:p>
                  </a:txBody>
                  <a:tcPr/>
                </a:tc>
                <a:tc>
                  <a:txBody>
                    <a:bodyPr/>
                    <a:lstStyle/>
                    <a:p>
                      <a:pPr algn="ctr"/>
                      <a:r>
                        <a:rPr lang="en-US" sz="2400" b="1" dirty="0"/>
                        <a:t>1</a:t>
                      </a:r>
                    </a:p>
                  </a:txBody>
                  <a:tcPr/>
                </a:tc>
                <a:tc>
                  <a:txBody>
                    <a:bodyPr/>
                    <a:lstStyle/>
                    <a:p>
                      <a:pPr algn="ctr"/>
                      <a:r>
                        <a:rPr lang="en-US" sz="2400" b="1" dirty="0"/>
                        <a:t>1</a:t>
                      </a:r>
                    </a:p>
                  </a:txBody>
                  <a:tcPr/>
                </a:tc>
                <a:tc>
                  <a:txBody>
                    <a:bodyPr/>
                    <a:lstStyle/>
                    <a:p>
                      <a:pPr algn="ctr"/>
                      <a:r>
                        <a:rPr lang="en-US" sz="2400" b="1" dirty="0"/>
                        <a:t>0</a:t>
                      </a:r>
                    </a:p>
                  </a:txBody>
                  <a:tcPr/>
                </a:tc>
                <a:extLst>
                  <a:ext uri="{0D108BD9-81ED-4DB2-BD59-A6C34878D82A}">
                    <a16:rowId xmlns:a16="http://schemas.microsoft.com/office/drawing/2014/main" val="2165394861"/>
                  </a:ext>
                </a:extLst>
              </a:tr>
              <a:tr h="1447051">
                <a:tc>
                  <a:txBody>
                    <a:bodyPr/>
                    <a:lstStyle/>
                    <a:p>
                      <a:pPr algn="ctr"/>
                      <a:r>
                        <a:rPr lang="en-US" sz="2400" b="1" dirty="0"/>
                        <a:t>1</a:t>
                      </a:r>
                    </a:p>
                  </a:txBody>
                  <a:tcPr/>
                </a:tc>
                <a:tc>
                  <a:txBody>
                    <a:bodyPr/>
                    <a:lstStyle/>
                    <a:p>
                      <a:pPr algn="ctr"/>
                      <a:r>
                        <a:rPr lang="en-US" sz="2400" b="1" dirty="0"/>
                        <a:t>1</a:t>
                      </a:r>
                    </a:p>
                  </a:txBody>
                  <a:tcPr/>
                </a:tc>
                <a:tc>
                  <a:txBody>
                    <a:bodyPr/>
                    <a:lstStyle/>
                    <a:p>
                      <a:pPr algn="ctr"/>
                      <a:r>
                        <a:rPr lang="en-US" sz="2400" b="1" dirty="0"/>
                        <a:t>1</a:t>
                      </a:r>
                    </a:p>
                  </a:txBody>
                  <a:tcPr/>
                </a:tc>
                <a:tc>
                  <a:txBody>
                    <a:bodyPr/>
                    <a:lstStyle/>
                    <a:p>
                      <a:pPr algn="ctr"/>
                      <a:r>
                        <a:rPr lang="en-US" sz="2400" b="1" dirty="0"/>
                        <a:t>1</a:t>
                      </a:r>
                    </a:p>
                  </a:txBody>
                  <a:tcPr/>
                </a:tc>
                <a:extLst>
                  <a:ext uri="{0D108BD9-81ED-4DB2-BD59-A6C34878D82A}">
                    <a16:rowId xmlns:a16="http://schemas.microsoft.com/office/drawing/2014/main" val="945296046"/>
                  </a:ext>
                </a:extLst>
              </a:tr>
              <a:tr h="1447051">
                <a:tc>
                  <a:txBody>
                    <a:bodyPr/>
                    <a:lstStyle/>
                    <a:p>
                      <a:pPr algn="ctr"/>
                      <a:r>
                        <a:rPr lang="en-US" sz="2400" b="1" dirty="0"/>
                        <a:t>1</a:t>
                      </a:r>
                    </a:p>
                  </a:txBody>
                  <a:tcPr/>
                </a:tc>
                <a:tc>
                  <a:txBody>
                    <a:bodyPr/>
                    <a:lstStyle/>
                    <a:p>
                      <a:pPr algn="ctr"/>
                      <a:r>
                        <a:rPr lang="en-US" sz="2400" b="1" dirty="0"/>
                        <a:t>0</a:t>
                      </a:r>
                    </a:p>
                  </a:txBody>
                  <a:tcPr/>
                </a:tc>
                <a:tc>
                  <a:txBody>
                    <a:bodyPr/>
                    <a:lstStyle/>
                    <a:p>
                      <a:pPr algn="ctr"/>
                      <a:r>
                        <a:rPr lang="en-US" sz="2400" b="1" dirty="0"/>
                        <a:t>1</a:t>
                      </a:r>
                    </a:p>
                  </a:txBody>
                  <a:tcPr/>
                </a:tc>
                <a:tc>
                  <a:txBody>
                    <a:bodyPr/>
                    <a:lstStyle/>
                    <a:p>
                      <a:pPr algn="ctr"/>
                      <a:r>
                        <a:rPr lang="en-US" sz="2400" b="1" dirty="0"/>
                        <a:t>0</a:t>
                      </a:r>
                    </a:p>
                  </a:txBody>
                  <a:tcPr/>
                </a:tc>
                <a:extLst>
                  <a:ext uri="{0D108BD9-81ED-4DB2-BD59-A6C34878D82A}">
                    <a16:rowId xmlns:a16="http://schemas.microsoft.com/office/drawing/2014/main" val="1026421699"/>
                  </a:ext>
                </a:extLst>
              </a:tr>
            </a:tbl>
          </a:graphicData>
        </a:graphic>
      </p:graphicFrame>
    </p:spTree>
    <p:extLst>
      <p:ext uri="{BB962C8B-B14F-4D97-AF65-F5344CB8AC3E}">
        <p14:creationId xmlns:p14="http://schemas.microsoft.com/office/powerpoint/2010/main" val="3335690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843379" y="291345"/>
            <a:ext cx="9996764" cy="847664"/>
          </a:xfrm>
        </p:spPr>
        <p:txBody>
          <a:bodyPr/>
          <a:lstStyle/>
          <a:p>
            <a:r>
              <a:rPr lang="en-US" dirty="0">
                <a:latin typeface="Garamond" panose="02020404030301010803" pitchFamily="18" charset="0"/>
              </a:rPr>
              <a:t>Weighing the genres</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24</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94C0525B-CA0C-1FED-23EC-4AE768FA3AAA}"/>
              </a:ext>
            </a:extLst>
          </p:cNvPr>
          <p:cNvSpPr txBox="1"/>
          <p:nvPr/>
        </p:nvSpPr>
        <p:spPr>
          <a:xfrm>
            <a:off x="568171" y="1270040"/>
            <a:ext cx="6507331" cy="369332"/>
          </a:xfrm>
          <a:prstGeom prst="rect">
            <a:avLst/>
          </a:prstGeom>
          <a:noFill/>
        </p:spPr>
        <p:txBody>
          <a:bodyPr wrap="square" rtlCol="0">
            <a:spAutoFit/>
          </a:bodyPr>
          <a:lstStyle/>
          <a:p>
            <a:r>
              <a:rPr lang="en-US" dirty="0">
                <a:latin typeface="Garamond" panose="02020404030301010803" pitchFamily="18" charset="0"/>
              </a:rPr>
              <a:t>Input User Rating * Movies Matrix = </a:t>
            </a:r>
            <a:r>
              <a:rPr lang="en-US" b="1" dirty="0">
                <a:latin typeface="Garamond" panose="02020404030301010803" pitchFamily="18" charset="0"/>
              </a:rPr>
              <a:t>Weighted Genre Matrix </a:t>
            </a:r>
          </a:p>
        </p:txBody>
      </p:sp>
      <p:pic>
        <p:nvPicPr>
          <p:cNvPr id="8" name="Picture 7">
            <a:extLst>
              <a:ext uri="{FF2B5EF4-FFF2-40B4-BE49-F238E27FC236}">
                <a16:creationId xmlns:a16="http://schemas.microsoft.com/office/drawing/2014/main" id="{0CE23F12-5845-A143-031C-6A4E733BA88B}"/>
              </a:ext>
            </a:extLst>
          </p:cNvPr>
          <p:cNvPicPr>
            <a:picLocks noChangeAspect="1"/>
          </p:cNvPicPr>
          <p:nvPr/>
        </p:nvPicPr>
        <p:blipFill>
          <a:blip r:embed="rId2"/>
          <a:stretch>
            <a:fillRect/>
          </a:stretch>
        </p:blipFill>
        <p:spPr>
          <a:xfrm>
            <a:off x="1045483" y="2139735"/>
            <a:ext cx="803184" cy="1302131"/>
          </a:xfrm>
          <a:prstGeom prst="rect">
            <a:avLst/>
          </a:prstGeom>
        </p:spPr>
      </p:pic>
      <p:pic>
        <p:nvPicPr>
          <p:cNvPr id="10" name="Picture 9">
            <a:extLst>
              <a:ext uri="{FF2B5EF4-FFF2-40B4-BE49-F238E27FC236}">
                <a16:creationId xmlns:a16="http://schemas.microsoft.com/office/drawing/2014/main" id="{0E1ABFCE-2C22-5488-8F0B-0AE4DEBEFBA3}"/>
              </a:ext>
            </a:extLst>
          </p:cNvPr>
          <p:cNvPicPr>
            <a:picLocks noChangeAspect="1"/>
          </p:cNvPicPr>
          <p:nvPr/>
        </p:nvPicPr>
        <p:blipFill>
          <a:blip r:embed="rId3"/>
          <a:stretch>
            <a:fillRect/>
          </a:stretch>
        </p:blipFill>
        <p:spPr>
          <a:xfrm>
            <a:off x="983737" y="3587506"/>
            <a:ext cx="889011" cy="1289692"/>
          </a:xfrm>
          <a:prstGeom prst="rect">
            <a:avLst/>
          </a:prstGeom>
        </p:spPr>
      </p:pic>
      <p:pic>
        <p:nvPicPr>
          <p:cNvPr id="11" name="Picture 10">
            <a:extLst>
              <a:ext uri="{FF2B5EF4-FFF2-40B4-BE49-F238E27FC236}">
                <a16:creationId xmlns:a16="http://schemas.microsoft.com/office/drawing/2014/main" id="{45C7B133-84AF-29E6-9637-FC81A030C54F}"/>
              </a:ext>
            </a:extLst>
          </p:cNvPr>
          <p:cNvPicPr>
            <a:picLocks noChangeAspect="1"/>
          </p:cNvPicPr>
          <p:nvPr/>
        </p:nvPicPr>
        <p:blipFill>
          <a:blip r:embed="rId4"/>
          <a:stretch>
            <a:fillRect/>
          </a:stretch>
        </p:blipFill>
        <p:spPr>
          <a:xfrm>
            <a:off x="987436" y="4940448"/>
            <a:ext cx="919278" cy="1352652"/>
          </a:xfrm>
          <a:prstGeom prst="rect">
            <a:avLst/>
          </a:prstGeom>
        </p:spPr>
      </p:pic>
      <p:graphicFrame>
        <p:nvGraphicFramePr>
          <p:cNvPr id="12" name="Table 21">
            <a:extLst>
              <a:ext uri="{FF2B5EF4-FFF2-40B4-BE49-F238E27FC236}">
                <a16:creationId xmlns:a16="http://schemas.microsoft.com/office/drawing/2014/main" id="{41D7670B-1C44-FE57-6EA2-15F07BA6E619}"/>
              </a:ext>
            </a:extLst>
          </p:cNvPr>
          <p:cNvGraphicFramePr>
            <a:graphicFrameLocks noGrp="1"/>
          </p:cNvGraphicFramePr>
          <p:nvPr>
            <p:extLst>
              <p:ext uri="{D42A27DB-BD31-4B8C-83A1-F6EECF244321}">
                <p14:modId xmlns:p14="http://schemas.microsoft.com/office/powerpoint/2010/main" val="2963919674"/>
              </p:ext>
            </p:extLst>
          </p:nvPr>
        </p:nvGraphicFramePr>
        <p:xfrm>
          <a:off x="3091147" y="1750635"/>
          <a:ext cx="4913744" cy="4509795"/>
        </p:xfrm>
        <a:graphic>
          <a:graphicData uri="http://schemas.openxmlformats.org/drawingml/2006/table">
            <a:tbl>
              <a:tblPr firstRow="1" bandRow="1">
                <a:tableStyleId>{5C22544A-7EE6-4342-B048-85BDC9FD1C3A}</a:tableStyleId>
              </a:tblPr>
              <a:tblGrid>
                <a:gridCol w="1228436">
                  <a:extLst>
                    <a:ext uri="{9D8B030D-6E8A-4147-A177-3AD203B41FA5}">
                      <a16:colId xmlns:a16="http://schemas.microsoft.com/office/drawing/2014/main" val="2569679270"/>
                    </a:ext>
                  </a:extLst>
                </a:gridCol>
                <a:gridCol w="1228436">
                  <a:extLst>
                    <a:ext uri="{9D8B030D-6E8A-4147-A177-3AD203B41FA5}">
                      <a16:colId xmlns:a16="http://schemas.microsoft.com/office/drawing/2014/main" val="2357534137"/>
                    </a:ext>
                  </a:extLst>
                </a:gridCol>
                <a:gridCol w="1228436">
                  <a:extLst>
                    <a:ext uri="{9D8B030D-6E8A-4147-A177-3AD203B41FA5}">
                      <a16:colId xmlns:a16="http://schemas.microsoft.com/office/drawing/2014/main" val="230329690"/>
                    </a:ext>
                  </a:extLst>
                </a:gridCol>
                <a:gridCol w="1228436">
                  <a:extLst>
                    <a:ext uri="{9D8B030D-6E8A-4147-A177-3AD203B41FA5}">
                      <a16:colId xmlns:a16="http://schemas.microsoft.com/office/drawing/2014/main" val="3924313505"/>
                    </a:ext>
                  </a:extLst>
                </a:gridCol>
              </a:tblGrid>
              <a:tr h="611064">
                <a:tc>
                  <a:txBody>
                    <a:bodyPr/>
                    <a:lstStyle/>
                    <a:p>
                      <a:pPr algn="ctr"/>
                      <a:r>
                        <a:rPr lang="en-US" sz="1600" dirty="0"/>
                        <a:t>Comedy</a:t>
                      </a:r>
                    </a:p>
                  </a:txBody>
                  <a:tcPr/>
                </a:tc>
                <a:tc>
                  <a:txBody>
                    <a:bodyPr/>
                    <a:lstStyle/>
                    <a:p>
                      <a:pPr algn="ctr"/>
                      <a:r>
                        <a:rPr lang="en-US" sz="1600" dirty="0"/>
                        <a:t>Adventure</a:t>
                      </a:r>
                    </a:p>
                  </a:txBody>
                  <a:tcPr/>
                </a:tc>
                <a:tc>
                  <a:txBody>
                    <a:bodyPr/>
                    <a:lstStyle/>
                    <a:p>
                      <a:pPr algn="ctr"/>
                      <a:r>
                        <a:rPr lang="en-US" sz="1600" dirty="0"/>
                        <a:t>Super</a:t>
                      </a:r>
                      <a:r>
                        <a:rPr lang="fa-IR" sz="1600" dirty="0"/>
                        <a:t>-</a:t>
                      </a:r>
                      <a:r>
                        <a:rPr lang="en-US" sz="1600" dirty="0"/>
                        <a:t>Hero</a:t>
                      </a:r>
                    </a:p>
                  </a:txBody>
                  <a:tcPr/>
                </a:tc>
                <a:tc>
                  <a:txBody>
                    <a:bodyPr/>
                    <a:lstStyle/>
                    <a:p>
                      <a:pPr algn="ctr"/>
                      <a:r>
                        <a:rPr lang="en-US" sz="1600" dirty="0"/>
                        <a:t>Sci-Fi</a:t>
                      </a:r>
                    </a:p>
                  </a:txBody>
                  <a:tcPr/>
                </a:tc>
                <a:extLst>
                  <a:ext uri="{0D108BD9-81ED-4DB2-BD59-A6C34878D82A}">
                    <a16:rowId xmlns:a16="http://schemas.microsoft.com/office/drawing/2014/main" val="1238173746"/>
                  </a:ext>
                </a:extLst>
              </a:tr>
              <a:tr h="1299577">
                <a:tc>
                  <a:txBody>
                    <a:bodyPr/>
                    <a:lstStyle/>
                    <a:p>
                      <a:pPr algn="ctr"/>
                      <a:r>
                        <a:rPr lang="en-US" sz="2400" b="1" dirty="0"/>
                        <a:t>0</a:t>
                      </a:r>
                    </a:p>
                  </a:txBody>
                  <a:tcPr/>
                </a:tc>
                <a:tc>
                  <a:txBody>
                    <a:bodyPr/>
                    <a:lstStyle/>
                    <a:p>
                      <a:pPr algn="ctr"/>
                      <a:r>
                        <a:rPr lang="en-US" sz="2400" b="1" dirty="0"/>
                        <a:t>2</a:t>
                      </a:r>
                    </a:p>
                  </a:txBody>
                  <a:tcPr/>
                </a:tc>
                <a:tc>
                  <a:txBody>
                    <a:bodyPr/>
                    <a:lstStyle/>
                    <a:p>
                      <a:pPr algn="ctr"/>
                      <a:r>
                        <a:rPr lang="en-US" sz="2400" b="1" dirty="0"/>
                        <a:t>2</a:t>
                      </a:r>
                    </a:p>
                  </a:txBody>
                  <a:tcPr/>
                </a:tc>
                <a:tc>
                  <a:txBody>
                    <a:bodyPr/>
                    <a:lstStyle/>
                    <a:p>
                      <a:pPr algn="ctr"/>
                      <a:r>
                        <a:rPr lang="en-US" sz="2400" b="1" dirty="0"/>
                        <a:t>0</a:t>
                      </a:r>
                    </a:p>
                  </a:txBody>
                  <a:tcPr/>
                </a:tc>
                <a:extLst>
                  <a:ext uri="{0D108BD9-81ED-4DB2-BD59-A6C34878D82A}">
                    <a16:rowId xmlns:a16="http://schemas.microsoft.com/office/drawing/2014/main" val="2165394861"/>
                  </a:ext>
                </a:extLst>
              </a:tr>
              <a:tr h="1299577">
                <a:tc>
                  <a:txBody>
                    <a:bodyPr/>
                    <a:lstStyle/>
                    <a:p>
                      <a:pPr algn="ctr"/>
                      <a:r>
                        <a:rPr lang="en-US" sz="2400" b="1" dirty="0"/>
                        <a:t>10</a:t>
                      </a:r>
                    </a:p>
                  </a:txBody>
                  <a:tcPr/>
                </a:tc>
                <a:tc>
                  <a:txBody>
                    <a:bodyPr/>
                    <a:lstStyle/>
                    <a:p>
                      <a:pPr algn="ctr"/>
                      <a:r>
                        <a:rPr lang="en-US" sz="2400" b="1" dirty="0"/>
                        <a:t>10</a:t>
                      </a:r>
                    </a:p>
                  </a:txBody>
                  <a:tcPr/>
                </a:tc>
                <a:tc>
                  <a:txBody>
                    <a:bodyPr/>
                    <a:lstStyle/>
                    <a:p>
                      <a:pPr algn="ctr"/>
                      <a:r>
                        <a:rPr lang="en-US" sz="2400" b="1" dirty="0"/>
                        <a:t>10</a:t>
                      </a:r>
                    </a:p>
                  </a:txBody>
                  <a:tcPr/>
                </a:tc>
                <a:tc>
                  <a:txBody>
                    <a:bodyPr/>
                    <a:lstStyle/>
                    <a:p>
                      <a:pPr algn="ctr"/>
                      <a:r>
                        <a:rPr lang="en-US" sz="2400" b="1" dirty="0"/>
                        <a:t>10</a:t>
                      </a:r>
                    </a:p>
                  </a:txBody>
                  <a:tcPr/>
                </a:tc>
                <a:extLst>
                  <a:ext uri="{0D108BD9-81ED-4DB2-BD59-A6C34878D82A}">
                    <a16:rowId xmlns:a16="http://schemas.microsoft.com/office/drawing/2014/main" val="945296046"/>
                  </a:ext>
                </a:extLst>
              </a:tr>
              <a:tr h="1299577">
                <a:tc>
                  <a:txBody>
                    <a:bodyPr/>
                    <a:lstStyle/>
                    <a:p>
                      <a:pPr algn="ctr"/>
                      <a:r>
                        <a:rPr lang="en-US" sz="2400" b="1" dirty="0"/>
                        <a:t>8</a:t>
                      </a:r>
                    </a:p>
                  </a:txBody>
                  <a:tcPr/>
                </a:tc>
                <a:tc>
                  <a:txBody>
                    <a:bodyPr/>
                    <a:lstStyle/>
                    <a:p>
                      <a:pPr algn="ctr"/>
                      <a:r>
                        <a:rPr lang="en-US" sz="2400" b="1" dirty="0"/>
                        <a:t>0</a:t>
                      </a:r>
                    </a:p>
                  </a:txBody>
                  <a:tcPr/>
                </a:tc>
                <a:tc>
                  <a:txBody>
                    <a:bodyPr/>
                    <a:lstStyle/>
                    <a:p>
                      <a:pPr algn="ctr"/>
                      <a:r>
                        <a:rPr lang="en-US" sz="2400" b="1" dirty="0"/>
                        <a:t>8</a:t>
                      </a:r>
                    </a:p>
                  </a:txBody>
                  <a:tcPr/>
                </a:tc>
                <a:tc>
                  <a:txBody>
                    <a:bodyPr/>
                    <a:lstStyle/>
                    <a:p>
                      <a:pPr algn="ctr"/>
                      <a:r>
                        <a:rPr lang="en-US" sz="2400" b="1" dirty="0"/>
                        <a:t>0</a:t>
                      </a:r>
                    </a:p>
                  </a:txBody>
                  <a:tcPr/>
                </a:tc>
                <a:extLst>
                  <a:ext uri="{0D108BD9-81ED-4DB2-BD59-A6C34878D82A}">
                    <a16:rowId xmlns:a16="http://schemas.microsoft.com/office/drawing/2014/main" val="1026421699"/>
                  </a:ext>
                </a:extLst>
              </a:tr>
            </a:tbl>
          </a:graphicData>
        </a:graphic>
      </p:graphicFrame>
    </p:spTree>
    <p:extLst>
      <p:ext uri="{BB962C8B-B14F-4D97-AF65-F5344CB8AC3E}">
        <p14:creationId xmlns:p14="http://schemas.microsoft.com/office/powerpoint/2010/main" val="3827580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400" dirty="0">
                <a:latin typeface="Garamond" panose="02020404030301010803" pitchFamily="18" charset="0"/>
              </a:rPr>
              <a:t>Making user profile</a:t>
            </a:r>
            <a:endParaRPr lang="en-US" sz="4300" dirty="0">
              <a:latin typeface="Garamond" panose="02020404030301010803" pitchFamily="18" charset="0"/>
            </a:endParaRP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25</a:t>
            </a:fld>
            <a:endParaRPr lang="en-US" dirty="0">
              <a:latin typeface="Garamond" panose="02020404030301010803" pitchFamily="18" charset="0"/>
            </a:endParaRPr>
          </a:p>
        </p:txBody>
      </p:sp>
      <p:sp>
        <p:nvSpPr>
          <p:cNvPr id="5" name="AutoShape 2" descr="Computer Icons Female User Icon design, female, hat, people png | PNGEgg">
            <a:extLst>
              <a:ext uri="{FF2B5EF4-FFF2-40B4-BE49-F238E27FC236}">
                <a16:creationId xmlns:a16="http://schemas.microsoft.com/office/drawing/2014/main" id="{D3456E4C-15FD-8616-7D5C-0E5AF1A39ACB}"/>
              </a:ext>
            </a:extLst>
          </p:cNvPr>
          <p:cNvSpPr>
            <a:spLocks noChangeAspect="1" noChangeArrowheads="1"/>
          </p:cNvSpPr>
          <p:nvPr/>
        </p:nvSpPr>
        <p:spPr bwMode="auto">
          <a:xfrm>
            <a:off x="9356323" y="453722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graphicFrame>
        <p:nvGraphicFramePr>
          <p:cNvPr id="9" name="Table 12">
            <a:extLst>
              <a:ext uri="{FF2B5EF4-FFF2-40B4-BE49-F238E27FC236}">
                <a16:creationId xmlns:a16="http://schemas.microsoft.com/office/drawing/2014/main" id="{E0CD1240-0125-48C9-B786-CDC1E237B4F8}"/>
              </a:ext>
            </a:extLst>
          </p:cNvPr>
          <p:cNvGraphicFramePr>
            <a:graphicFrameLocks noGrp="1"/>
          </p:cNvGraphicFramePr>
          <p:nvPr>
            <p:extLst>
              <p:ext uri="{D42A27DB-BD31-4B8C-83A1-F6EECF244321}">
                <p14:modId xmlns:p14="http://schemas.microsoft.com/office/powerpoint/2010/main" val="524283008"/>
              </p:ext>
            </p:extLst>
          </p:nvPr>
        </p:nvGraphicFramePr>
        <p:xfrm>
          <a:off x="4574712" y="3795549"/>
          <a:ext cx="7236288" cy="828040"/>
        </p:xfrm>
        <a:graphic>
          <a:graphicData uri="http://schemas.openxmlformats.org/drawingml/2006/table">
            <a:tbl>
              <a:tblPr firstRow="1" bandRow="1">
                <a:tableStyleId>{5C22544A-7EE6-4342-B048-85BDC9FD1C3A}</a:tableStyleId>
              </a:tblPr>
              <a:tblGrid>
                <a:gridCol w="1809072">
                  <a:extLst>
                    <a:ext uri="{9D8B030D-6E8A-4147-A177-3AD203B41FA5}">
                      <a16:colId xmlns:a16="http://schemas.microsoft.com/office/drawing/2014/main" val="1179636308"/>
                    </a:ext>
                  </a:extLst>
                </a:gridCol>
                <a:gridCol w="1809072">
                  <a:extLst>
                    <a:ext uri="{9D8B030D-6E8A-4147-A177-3AD203B41FA5}">
                      <a16:colId xmlns:a16="http://schemas.microsoft.com/office/drawing/2014/main" val="1239585638"/>
                    </a:ext>
                  </a:extLst>
                </a:gridCol>
                <a:gridCol w="1809072">
                  <a:extLst>
                    <a:ext uri="{9D8B030D-6E8A-4147-A177-3AD203B41FA5}">
                      <a16:colId xmlns:a16="http://schemas.microsoft.com/office/drawing/2014/main" val="595637850"/>
                    </a:ext>
                  </a:extLst>
                </a:gridCol>
                <a:gridCol w="1809072">
                  <a:extLst>
                    <a:ext uri="{9D8B030D-6E8A-4147-A177-3AD203B41FA5}">
                      <a16:colId xmlns:a16="http://schemas.microsoft.com/office/drawing/2014/main" val="3792825096"/>
                    </a:ext>
                  </a:extLst>
                </a:gridCol>
              </a:tblGrid>
              <a:tr h="370840">
                <a:tc>
                  <a:txBody>
                    <a:bodyPr/>
                    <a:lstStyle/>
                    <a:p>
                      <a:pPr algn="ctr"/>
                      <a:r>
                        <a:rPr lang="en-US" dirty="0"/>
                        <a:t>Comedy</a:t>
                      </a:r>
                    </a:p>
                  </a:txBody>
                  <a:tcPr/>
                </a:tc>
                <a:tc>
                  <a:txBody>
                    <a:bodyPr/>
                    <a:lstStyle/>
                    <a:p>
                      <a:pPr algn="ctr"/>
                      <a:r>
                        <a:rPr lang="en-US" dirty="0"/>
                        <a:t>Adventure</a:t>
                      </a:r>
                    </a:p>
                  </a:txBody>
                  <a:tcPr/>
                </a:tc>
                <a:tc>
                  <a:txBody>
                    <a:bodyPr/>
                    <a:lstStyle/>
                    <a:p>
                      <a:pPr algn="ctr"/>
                      <a:r>
                        <a:rPr lang="en-US" dirty="0"/>
                        <a:t>Super Hero</a:t>
                      </a:r>
                    </a:p>
                  </a:txBody>
                  <a:tcPr/>
                </a:tc>
                <a:tc>
                  <a:txBody>
                    <a:bodyPr/>
                    <a:lstStyle/>
                    <a:p>
                      <a:pPr algn="ctr"/>
                      <a:r>
                        <a:rPr lang="en-US" dirty="0"/>
                        <a:t>Sci-Fi</a:t>
                      </a:r>
                    </a:p>
                  </a:txBody>
                  <a:tcPr/>
                </a:tc>
                <a:extLst>
                  <a:ext uri="{0D108BD9-81ED-4DB2-BD59-A6C34878D82A}">
                    <a16:rowId xmlns:a16="http://schemas.microsoft.com/office/drawing/2014/main" val="2516437761"/>
                  </a:ext>
                </a:extLst>
              </a:tr>
              <a:tr h="370840">
                <a:tc>
                  <a:txBody>
                    <a:bodyPr/>
                    <a:lstStyle/>
                    <a:p>
                      <a:pPr algn="ctr"/>
                      <a:r>
                        <a:rPr lang="en-US" sz="2400" b="1" dirty="0"/>
                        <a:t>0.3</a:t>
                      </a:r>
                    </a:p>
                  </a:txBody>
                  <a:tcPr/>
                </a:tc>
                <a:tc>
                  <a:txBody>
                    <a:bodyPr/>
                    <a:lstStyle/>
                    <a:p>
                      <a:pPr algn="ctr"/>
                      <a:r>
                        <a:rPr lang="en-US" sz="2400" b="1" dirty="0"/>
                        <a:t>0.2</a:t>
                      </a:r>
                    </a:p>
                  </a:txBody>
                  <a:tcPr/>
                </a:tc>
                <a:tc>
                  <a:txBody>
                    <a:bodyPr/>
                    <a:lstStyle/>
                    <a:p>
                      <a:pPr algn="ctr"/>
                      <a:r>
                        <a:rPr lang="en-US" sz="2400" b="1" dirty="0"/>
                        <a:t>0.33</a:t>
                      </a:r>
                    </a:p>
                  </a:txBody>
                  <a:tcPr/>
                </a:tc>
                <a:tc>
                  <a:txBody>
                    <a:bodyPr/>
                    <a:lstStyle/>
                    <a:p>
                      <a:pPr algn="ctr"/>
                      <a:r>
                        <a:rPr lang="en-US" sz="2400" b="1" dirty="0"/>
                        <a:t>0.16</a:t>
                      </a:r>
                    </a:p>
                  </a:txBody>
                  <a:tcPr/>
                </a:tc>
                <a:extLst>
                  <a:ext uri="{0D108BD9-81ED-4DB2-BD59-A6C34878D82A}">
                    <a16:rowId xmlns:a16="http://schemas.microsoft.com/office/drawing/2014/main" val="4208335445"/>
                  </a:ext>
                </a:extLst>
              </a:tr>
            </a:tbl>
          </a:graphicData>
        </a:graphic>
      </p:graphicFrame>
      <p:sp>
        <p:nvSpPr>
          <p:cNvPr id="10" name="TextBox 9">
            <a:extLst>
              <a:ext uri="{FF2B5EF4-FFF2-40B4-BE49-F238E27FC236}">
                <a16:creationId xmlns:a16="http://schemas.microsoft.com/office/drawing/2014/main" id="{F8E46B95-45F8-3FED-6520-8D01F728C9E4}"/>
              </a:ext>
            </a:extLst>
          </p:cNvPr>
          <p:cNvSpPr txBox="1"/>
          <p:nvPr/>
        </p:nvSpPr>
        <p:spPr>
          <a:xfrm>
            <a:off x="7084026" y="3115444"/>
            <a:ext cx="2183907" cy="461665"/>
          </a:xfrm>
          <a:prstGeom prst="rect">
            <a:avLst/>
          </a:prstGeom>
          <a:noFill/>
        </p:spPr>
        <p:txBody>
          <a:bodyPr wrap="square" rtlCol="0">
            <a:spAutoFit/>
          </a:bodyPr>
          <a:lstStyle/>
          <a:p>
            <a:pPr algn="ctr"/>
            <a:r>
              <a:rPr lang="en-US" sz="2400" b="1" dirty="0">
                <a:latin typeface="Garamond" panose="02020404030301010803" pitchFamily="18" charset="0"/>
              </a:rPr>
              <a:t>User Profile</a:t>
            </a:r>
          </a:p>
        </p:txBody>
      </p:sp>
      <p:sp>
        <p:nvSpPr>
          <p:cNvPr id="11" name="TextBox 10">
            <a:extLst>
              <a:ext uri="{FF2B5EF4-FFF2-40B4-BE49-F238E27FC236}">
                <a16:creationId xmlns:a16="http://schemas.microsoft.com/office/drawing/2014/main" id="{F64B6ABF-51C0-7F0F-51B6-5E339873C915}"/>
              </a:ext>
            </a:extLst>
          </p:cNvPr>
          <p:cNvSpPr txBox="1"/>
          <p:nvPr/>
        </p:nvSpPr>
        <p:spPr>
          <a:xfrm>
            <a:off x="692458" y="1695635"/>
            <a:ext cx="6214369" cy="3139321"/>
          </a:xfrm>
          <a:prstGeom prst="rect">
            <a:avLst/>
          </a:prstGeom>
          <a:noFill/>
        </p:spPr>
        <p:txBody>
          <a:bodyPr wrap="square" rtlCol="0">
            <a:spAutoFit/>
          </a:bodyPr>
          <a:lstStyle/>
          <a:p>
            <a:r>
              <a:rPr lang="en-US" dirty="0">
                <a:latin typeface="Garamond" panose="02020404030301010803" pitchFamily="18" charset="0"/>
              </a:rPr>
              <a:t>Sum comedy weights = 0 + 10 + 8 = 18</a:t>
            </a:r>
          </a:p>
          <a:p>
            <a:r>
              <a:rPr lang="en-US" dirty="0">
                <a:latin typeface="Garamond" panose="02020404030301010803" pitchFamily="18" charset="0"/>
              </a:rPr>
              <a:t>Sum adventure weights = 2 + 10 + 0 = 12</a:t>
            </a:r>
          </a:p>
          <a:p>
            <a:r>
              <a:rPr lang="en-US" dirty="0">
                <a:latin typeface="Garamond" panose="02020404030301010803" pitchFamily="18" charset="0"/>
              </a:rPr>
              <a:t>Sum super-hero weights = 2 + 10 + 8 = 20</a:t>
            </a:r>
          </a:p>
          <a:p>
            <a:r>
              <a:rPr lang="en-US" dirty="0">
                <a:latin typeface="Garamond" panose="02020404030301010803" pitchFamily="18" charset="0"/>
              </a:rPr>
              <a:t>Sum  Sci-Fi weights = 0 + 10 + 0 = 10</a:t>
            </a:r>
          </a:p>
          <a:p>
            <a:r>
              <a:rPr lang="en-US" dirty="0">
                <a:latin typeface="Garamond" panose="02020404030301010803" pitchFamily="18" charset="0"/>
              </a:rPr>
              <a:t>Total weights = 18 + 12 + 20 + 10 = 60</a:t>
            </a:r>
          </a:p>
          <a:p>
            <a:endParaRPr lang="en-US" dirty="0">
              <a:latin typeface="Garamond" panose="02020404030301010803" pitchFamily="18" charset="0"/>
            </a:endParaRPr>
          </a:p>
          <a:p>
            <a:r>
              <a:rPr lang="en-US" b="1" dirty="0">
                <a:latin typeface="Garamond" panose="02020404030301010803" pitchFamily="18" charset="0"/>
              </a:rPr>
              <a:t>Normalize the weights:</a:t>
            </a:r>
          </a:p>
          <a:p>
            <a:r>
              <a:rPr lang="en-US" dirty="0">
                <a:latin typeface="Garamond" panose="02020404030301010803" pitchFamily="18" charset="0"/>
              </a:rPr>
              <a:t>Comedy: 18 / 60 = 0.3</a:t>
            </a:r>
          </a:p>
          <a:p>
            <a:r>
              <a:rPr lang="en-US" dirty="0">
                <a:latin typeface="Garamond" panose="02020404030301010803" pitchFamily="18" charset="0"/>
              </a:rPr>
              <a:t>Adventure: 12 / 60 = 0.2</a:t>
            </a:r>
          </a:p>
          <a:p>
            <a:r>
              <a:rPr lang="en-US" dirty="0">
                <a:latin typeface="Garamond" panose="02020404030301010803" pitchFamily="18" charset="0"/>
              </a:rPr>
              <a:t>Super-hero: 20 / 60 = 0.33</a:t>
            </a:r>
          </a:p>
          <a:p>
            <a:r>
              <a:rPr lang="en-US" dirty="0">
                <a:latin typeface="Garamond" panose="02020404030301010803" pitchFamily="18" charset="0"/>
              </a:rPr>
              <a:t>Sci-Fi: 10 / 60 = 0.16</a:t>
            </a:r>
          </a:p>
        </p:txBody>
      </p:sp>
    </p:spTree>
    <p:extLst>
      <p:ext uri="{BB962C8B-B14F-4D97-AF65-F5344CB8AC3E}">
        <p14:creationId xmlns:p14="http://schemas.microsoft.com/office/powerpoint/2010/main" val="3162072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381000" y="221369"/>
            <a:ext cx="10678142" cy="693599"/>
          </a:xfrm>
        </p:spPr>
        <p:txBody>
          <a:bodyPr/>
          <a:lstStyle/>
          <a:p>
            <a:r>
              <a:rPr lang="en-US" dirty="0">
                <a:latin typeface="Garamond" panose="02020404030301010803" pitchFamily="18" charset="0"/>
              </a:rPr>
              <a:t>Finding a recommendation</a:t>
            </a:r>
          </a:p>
        </p:txBody>
      </p:sp>
      <p:sp>
        <p:nvSpPr>
          <p:cNvPr id="3" name="Date Placeholder 2">
            <a:extLst>
              <a:ext uri="{FF2B5EF4-FFF2-40B4-BE49-F238E27FC236}">
                <a16:creationId xmlns:a16="http://schemas.microsoft.com/office/drawing/2014/main" id="{DF3B501F-5E7A-5D46-8856-A27912A21D96}"/>
              </a:ext>
            </a:extLst>
          </p:cNvPr>
          <p:cNvSpPr>
            <a:spLocks noGrp="1"/>
          </p:cNvSpPr>
          <p:nvPr>
            <p:ph type="dt" sz="half" idx="25"/>
          </p:nvPr>
        </p:nvSpPr>
        <p:spPr>
          <a:xfrm>
            <a:off x="381000" y="6356350"/>
            <a:ext cx="2743200" cy="365125"/>
          </a:xfrm>
        </p:spPr>
        <p:txBody>
          <a:bodyPr/>
          <a:lstStyle/>
          <a:p>
            <a:fld id="{52D104B6-D63E-FE41-98E2-AF7FB6EA6483}"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9067800" y="6356350"/>
            <a:ext cx="2743200" cy="365125"/>
          </a:xfrm>
        </p:spPr>
        <p:txBody>
          <a:bodyPr/>
          <a:lstStyle/>
          <a:p>
            <a:fld id="{294A09A9-5501-47C1-A89A-A340965A2BE2}" type="slidenum">
              <a:rPr lang="en-US" smtClean="0">
                <a:latin typeface="Garamond" panose="02020404030301010803" pitchFamily="18" charset="0"/>
              </a:rPr>
              <a:pPr/>
              <a:t>26</a:t>
            </a:fld>
            <a:endParaRPr lang="en-US" dirty="0">
              <a:latin typeface="Garamond" panose="02020404030301010803" pitchFamily="18" charset="0"/>
            </a:endParaRPr>
          </a:p>
        </p:txBody>
      </p:sp>
      <p:sp>
        <p:nvSpPr>
          <p:cNvPr id="7" name="AutoShape 2" descr="Computer Icons Female User Icon design, female, hat, people png | PNGEgg">
            <a:extLst>
              <a:ext uri="{FF2B5EF4-FFF2-40B4-BE49-F238E27FC236}">
                <a16:creationId xmlns:a16="http://schemas.microsoft.com/office/drawing/2014/main" id="{850716B7-CAEA-2EED-870A-095A8C18EF1E}"/>
              </a:ext>
            </a:extLst>
          </p:cNvPr>
          <p:cNvSpPr>
            <a:spLocks noChangeAspect="1" noChangeArrowheads="1"/>
          </p:cNvSpPr>
          <p:nvPr/>
        </p:nvSpPr>
        <p:spPr bwMode="auto">
          <a:xfrm>
            <a:off x="4979631" y="2521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graphicFrame>
        <p:nvGraphicFramePr>
          <p:cNvPr id="11" name="Table 12">
            <a:extLst>
              <a:ext uri="{FF2B5EF4-FFF2-40B4-BE49-F238E27FC236}">
                <a16:creationId xmlns:a16="http://schemas.microsoft.com/office/drawing/2014/main" id="{59B20915-7791-FA68-0411-9F754DE31071}"/>
              </a:ext>
            </a:extLst>
          </p:cNvPr>
          <p:cNvGraphicFramePr>
            <a:graphicFrameLocks noGrp="1"/>
          </p:cNvGraphicFramePr>
          <p:nvPr>
            <p:extLst>
              <p:ext uri="{D42A27DB-BD31-4B8C-83A1-F6EECF244321}">
                <p14:modId xmlns:p14="http://schemas.microsoft.com/office/powerpoint/2010/main" val="4255446853"/>
              </p:ext>
            </p:extLst>
          </p:nvPr>
        </p:nvGraphicFramePr>
        <p:xfrm>
          <a:off x="1884391" y="1612270"/>
          <a:ext cx="4747228" cy="828040"/>
        </p:xfrm>
        <a:graphic>
          <a:graphicData uri="http://schemas.openxmlformats.org/drawingml/2006/table">
            <a:tbl>
              <a:tblPr firstRow="1" bandRow="1">
                <a:tableStyleId>{5C22544A-7EE6-4342-B048-85BDC9FD1C3A}</a:tableStyleId>
              </a:tblPr>
              <a:tblGrid>
                <a:gridCol w="1186807">
                  <a:extLst>
                    <a:ext uri="{9D8B030D-6E8A-4147-A177-3AD203B41FA5}">
                      <a16:colId xmlns:a16="http://schemas.microsoft.com/office/drawing/2014/main" val="1179636308"/>
                    </a:ext>
                  </a:extLst>
                </a:gridCol>
                <a:gridCol w="1186807">
                  <a:extLst>
                    <a:ext uri="{9D8B030D-6E8A-4147-A177-3AD203B41FA5}">
                      <a16:colId xmlns:a16="http://schemas.microsoft.com/office/drawing/2014/main" val="1239585638"/>
                    </a:ext>
                  </a:extLst>
                </a:gridCol>
                <a:gridCol w="1186807">
                  <a:extLst>
                    <a:ext uri="{9D8B030D-6E8A-4147-A177-3AD203B41FA5}">
                      <a16:colId xmlns:a16="http://schemas.microsoft.com/office/drawing/2014/main" val="595637850"/>
                    </a:ext>
                  </a:extLst>
                </a:gridCol>
                <a:gridCol w="1186807">
                  <a:extLst>
                    <a:ext uri="{9D8B030D-6E8A-4147-A177-3AD203B41FA5}">
                      <a16:colId xmlns:a16="http://schemas.microsoft.com/office/drawing/2014/main" val="3792825096"/>
                    </a:ext>
                  </a:extLst>
                </a:gridCol>
              </a:tblGrid>
              <a:tr h="370840">
                <a:tc>
                  <a:txBody>
                    <a:bodyPr/>
                    <a:lstStyle/>
                    <a:p>
                      <a:pPr algn="ctr"/>
                      <a:r>
                        <a:rPr lang="en-US" sz="1400" dirty="0"/>
                        <a:t>Comedy</a:t>
                      </a:r>
                    </a:p>
                  </a:txBody>
                  <a:tcPr/>
                </a:tc>
                <a:tc>
                  <a:txBody>
                    <a:bodyPr/>
                    <a:lstStyle/>
                    <a:p>
                      <a:pPr algn="ctr"/>
                      <a:r>
                        <a:rPr lang="en-US" sz="1400" dirty="0"/>
                        <a:t>Adventure</a:t>
                      </a:r>
                    </a:p>
                  </a:txBody>
                  <a:tcPr/>
                </a:tc>
                <a:tc>
                  <a:txBody>
                    <a:bodyPr/>
                    <a:lstStyle/>
                    <a:p>
                      <a:pPr algn="ctr"/>
                      <a:r>
                        <a:rPr lang="en-US" sz="1400" dirty="0"/>
                        <a:t>Super-Hero</a:t>
                      </a:r>
                    </a:p>
                  </a:txBody>
                  <a:tcPr/>
                </a:tc>
                <a:tc>
                  <a:txBody>
                    <a:bodyPr/>
                    <a:lstStyle/>
                    <a:p>
                      <a:pPr algn="ctr"/>
                      <a:r>
                        <a:rPr lang="en-US" sz="1400" dirty="0"/>
                        <a:t>Sci-Fi</a:t>
                      </a:r>
                    </a:p>
                  </a:txBody>
                  <a:tcPr/>
                </a:tc>
                <a:extLst>
                  <a:ext uri="{0D108BD9-81ED-4DB2-BD59-A6C34878D82A}">
                    <a16:rowId xmlns:a16="http://schemas.microsoft.com/office/drawing/2014/main" val="2516437761"/>
                  </a:ext>
                </a:extLst>
              </a:tr>
              <a:tr h="370840">
                <a:tc>
                  <a:txBody>
                    <a:bodyPr/>
                    <a:lstStyle/>
                    <a:p>
                      <a:pPr algn="ctr"/>
                      <a:r>
                        <a:rPr lang="en-US" sz="2400" b="1" dirty="0"/>
                        <a:t>0.3</a:t>
                      </a:r>
                    </a:p>
                  </a:txBody>
                  <a:tcPr/>
                </a:tc>
                <a:tc>
                  <a:txBody>
                    <a:bodyPr/>
                    <a:lstStyle/>
                    <a:p>
                      <a:pPr algn="ctr"/>
                      <a:r>
                        <a:rPr lang="en-US" sz="2400" b="1" dirty="0"/>
                        <a:t>0.2</a:t>
                      </a:r>
                    </a:p>
                  </a:txBody>
                  <a:tcPr/>
                </a:tc>
                <a:tc>
                  <a:txBody>
                    <a:bodyPr/>
                    <a:lstStyle/>
                    <a:p>
                      <a:pPr algn="ctr"/>
                      <a:r>
                        <a:rPr lang="en-US" sz="2400" b="1" dirty="0"/>
                        <a:t>0.33</a:t>
                      </a:r>
                    </a:p>
                  </a:txBody>
                  <a:tcPr/>
                </a:tc>
                <a:tc>
                  <a:txBody>
                    <a:bodyPr/>
                    <a:lstStyle/>
                    <a:p>
                      <a:pPr algn="ctr"/>
                      <a:r>
                        <a:rPr lang="en-US" sz="2400" b="1" dirty="0"/>
                        <a:t>0.16</a:t>
                      </a:r>
                    </a:p>
                  </a:txBody>
                  <a:tcPr/>
                </a:tc>
                <a:extLst>
                  <a:ext uri="{0D108BD9-81ED-4DB2-BD59-A6C34878D82A}">
                    <a16:rowId xmlns:a16="http://schemas.microsoft.com/office/drawing/2014/main" val="4208335445"/>
                  </a:ext>
                </a:extLst>
              </a:tr>
            </a:tbl>
          </a:graphicData>
        </a:graphic>
      </p:graphicFrame>
      <p:sp>
        <p:nvSpPr>
          <p:cNvPr id="13" name="TextBox 12">
            <a:extLst>
              <a:ext uri="{FF2B5EF4-FFF2-40B4-BE49-F238E27FC236}">
                <a16:creationId xmlns:a16="http://schemas.microsoft.com/office/drawing/2014/main" id="{63A6AF23-CEDB-890B-6042-F1C7E241344D}"/>
              </a:ext>
            </a:extLst>
          </p:cNvPr>
          <p:cNvSpPr txBox="1"/>
          <p:nvPr/>
        </p:nvSpPr>
        <p:spPr>
          <a:xfrm>
            <a:off x="3363894" y="1071893"/>
            <a:ext cx="2183907" cy="461665"/>
          </a:xfrm>
          <a:prstGeom prst="rect">
            <a:avLst/>
          </a:prstGeom>
          <a:noFill/>
        </p:spPr>
        <p:txBody>
          <a:bodyPr wrap="square" rtlCol="0">
            <a:spAutoFit/>
          </a:bodyPr>
          <a:lstStyle/>
          <a:p>
            <a:pPr algn="ctr"/>
            <a:r>
              <a:rPr lang="en-US" sz="2400" b="1" dirty="0">
                <a:latin typeface="Garamond" panose="02020404030301010803" pitchFamily="18" charset="0"/>
              </a:rPr>
              <a:t>User Profile</a:t>
            </a:r>
          </a:p>
        </p:txBody>
      </p:sp>
      <p:pic>
        <p:nvPicPr>
          <p:cNvPr id="16" name="Picture 15">
            <a:extLst>
              <a:ext uri="{FF2B5EF4-FFF2-40B4-BE49-F238E27FC236}">
                <a16:creationId xmlns:a16="http://schemas.microsoft.com/office/drawing/2014/main" id="{66CD94C0-E0AA-64D0-8572-998937E25302}"/>
              </a:ext>
            </a:extLst>
          </p:cNvPr>
          <p:cNvPicPr>
            <a:picLocks noChangeAspect="1"/>
          </p:cNvPicPr>
          <p:nvPr/>
        </p:nvPicPr>
        <p:blipFill>
          <a:blip r:embed="rId2"/>
          <a:stretch>
            <a:fillRect/>
          </a:stretch>
        </p:blipFill>
        <p:spPr>
          <a:xfrm>
            <a:off x="675764" y="2826798"/>
            <a:ext cx="737586" cy="1038444"/>
          </a:xfrm>
          <a:prstGeom prst="rect">
            <a:avLst/>
          </a:prstGeom>
        </p:spPr>
      </p:pic>
      <p:pic>
        <p:nvPicPr>
          <p:cNvPr id="18" name="Picture 17">
            <a:extLst>
              <a:ext uri="{FF2B5EF4-FFF2-40B4-BE49-F238E27FC236}">
                <a16:creationId xmlns:a16="http://schemas.microsoft.com/office/drawing/2014/main" id="{AB14903B-1483-C9FD-9744-4D4B674CEBD9}"/>
              </a:ext>
            </a:extLst>
          </p:cNvPr>
          <p:cNvPicPr>
            <a:picLocks noChangeAspect="1"/>
          </p:cNvPicPr>
          <p:nvPr/>
        </p:nvPicPr>
        <p:blipFill>
          <a:blip r:embed="rId3"/>
          <a:stretch>
            <a:fillRect/>
          </a:stretch>
        </p:blipFill>
        <p:spPr>
          <a:xfrm>
            <a:off x="675764" y="3963440"/>
            <a:ext cx="737586" cy="1147355"/>
          </a:xfrm>
          <a:prstGeom prst="rect">
            <a:avLst/>
          </a:prstGeom>
        </p:spPr>
      </p:pic>
      <p:pic>
        <p:nvPicPr>
          <p:cNvPr id="20" name="Picture 19">
            <a:extLst>
              <a:ext uri="{FF2B5EF4-FFF2-40B4-BE49-F238E27FC236}">
                <a16:creationId xmlns:a16="http://schemas.microsoft.com/office/drawing/2014/main" id="{45817FD7-1406-85EE-020E-91A6F3F6DFC9}"/>
              </a:ext>
            </a:extLst>
          </p:cNvPr>
          <p:cNvPicPr>
            <a:picLocks noChangeAspect="1"/>
          </p:cNvPicPr>
          <p:nvPr/>
        </p:nvPicPr>
        <p:blipFill>
          <a:blip r:embed="rId4"/>
          <a:stretch>
            <a:fillRect/>
          </a:stretch>
        </p:blipFill>
        <p:spPr>
          <a:xfrm>
            <a:off x="664399" y="5197824"/>
            <a:ext cx="726221" cy="1064462"/>
          </a:xfrm>
          <a:prstGeom prst="rect">
            <a:avLst/>
          </a:prstGeom>
        </p:spPr>
      </p:pic>
      <p:graphicFrame>
        <p:nvGraphicFramePr>
          <p:cNvPr id="21" name="Table 21">
            <a:extLst>
              <a:ext uri="{FF2B5EF4-FFF2-40B4-BE49-F238E27FC236}">
                <a16:creationId xmlns:a16="http://schemas.microsoft.com/office/drawing/2014/main" id="{B4391DD1-61E3-2E1A-443B-E7492BA46648}"/>
              </a:ext>
            </a:extLst>
          </p:cNvPr>
          <p:cNvGraphicFramePr>
            <a:graphicFrameLocks noGrp="1"/>
          </p:cNvGraphicFramePr>
          <p:nvPr>
            <p:extLst>
              <p:ext uri="{D42A27DB-BD31-4B8C-83A1-F6EECF244321}">
                <p14:modId xmlns:p14="http://schemas.microsoft.com/office/powerpoint/2010/main" val="1927079873"/>
              </p:ext>
            </p:extLst>
          </p:nvPr>
        </p:nvGraphicFramePr>
        <p:xfrm>
          <a:off x="1884391" y="2534374"/>
          <a:ext cx="4747228" cy="3727912"/>
        </p:xfrm>
        <a:graphic>
          <a:graphicData uri="http://schemas.openxmlformats.org/drawingml/2006/table">
            <a:tbl>
              <a:tblPr firstRow="1" bandRow="1">
                <a:tableStyleId>{5C22544A-7EE6-4342-B048-85BDC9FD1C3A}</a:tableStyleId>
              </a:tblPr>
              <a:tblGrid>
                <a:gridCol w="1186807">
                  <a:extLst>
                    <a:ext uri="{9D8B030D-6E8A-4147-A177-3AD203B41FA5}">
                      <a16:colId xmlns:a16="http://schemas.microsoft.com/office/drawing/2014/main" val="3649088792"/>
                    </a:ext>
                  </a:extLst>
                </a:gridCol>
                <a:gridCol w="1186807">
                  <a:extLst>
                    <a:ext uri="{9D8B030D-6E8A-4147-A177-3AD203B41FA5}">
                      <a16:colId xmlns:a16="http://schemas.microsoft.com/office/drawing/2014/main" val="3120338961"/>
                    </a:ext>
                  </a:extLst>
                </a:gridCol>
                <a:gridCol w="1186807">
                  <a:extLst>
                    <a:ext uri="{9D8B030D-6E8A-4147-A177-3AD203B41FA5}">
                      <a16:colId xmlns:a16="http://schemas.microsoft.com/office/drawing/2014/main" val="3946427904"/>
                    </a:ext>
                  </a:extLst>
                </a:gridCol>
                <a:gridCol w="1186807">
                  <a:extLst>
                    <a:ext uri="{9D8B030D-6E8A-4147-A177-3AD203B41FA5}">
                      <a16:colId xmlns:a16="http://schemas.microsoft.com/office/drawing/2014/main" val="2062651878"/>
                    </a:ext>
                  </a:extLst>
                </a:gridCol>
              </a:tblGrid>
              <a:tr h="431263">
                <a:tc>
                  <a:txBody>
                    <a:bodyPr/>
                    <a:lstStyle/>
                    <a:p>
                      <a:pPr algn="ctr"/>
                      <a:r>
                        <a:rPr lang="en-US" sz="1400" dirty="0"/>
                        <a:t>Comedy</a:t>
                      </a:r>
                    </a:p>
                  </a:txBody>
                  <a:tcPr/>
                </a:tc>
                <a:tc>
                  <a:txBody>
                    <a:bodyPr/>
                    <a:lstStyle/>
                    <a:p>
                      <a:pPr algn="ctr"/>
                      <a:r>
                        <a:rPr lang="en-US" sz="1400" dirty="0"/>
                        <a:t>Adventure</a:t>
                      </a:r>
                    </a:p>
                  </a:txBody>
                  <a:tcPr/>
                </a:tc>
                <a:tc>
                  <a:txBody>
                    <a:bodyPr/>
                    <a:lstStyle/>
                    <a:p>
                      <a:pPr algn="ctr"/>
                      <a:r>
                        <a:rPr lang="en-US" sz="1400" dirty="0"/>
                        <a:t>Super-Hero</a:t>
                      </a:r>
                    </a:p>
                  </a:txBody>
                  <a:tcPr/>
                </a:tc>
                <a:tc>
                  <a:txBody>
                    <a:bodyPr/>
                    <a:lstStyle/>
                    <a:p>
                      <a:pPr algn="ctr"/>
                      <a:r>
                        <a:rPr lang="en-US" sz="1400" dirty="0"/>
                        <a:t>Sci-Fi</a:t>
                      </a:r>
                    </a:p>
                  </a:txBody>
                  <a:tcPr/>
                </a:tc>
                <a:extLst>
                  <a:ext uri="{0D108BD9-81ED-4DB2-BD59-A6C34878D82A}">
                    <a16:rowId xmlns:a16="http://schemas.microsoft.com/office/drawing/2014/main" val="2019841718"/>
                  </a:ext>
                </a:extLst>
              </a:tr>
              <a:tr h="1098883">
                <a:tc>
                  <a:txBody>
                    <a:bodyPr/>
                    <a:lstStyle/>
                    <a:p>
                      <a:pPr algn="ctr"/>
                      <a:r>
                        <a:rPr lang="en-US" sz="2400" b="1" dirty="0"/>
                        <a:t>1</a:t>
                      </a:r>
                    </a:p>
                  </a:txBody>
                  <a:tcPr/>
                </a:tc>
                <a:tc>
                  <a:txBody>
                    <a:bodyPr/>
                    <a:lstStyle/>
                    <a:p>
                      <a:pPr algn="ctr"/>
                      <a:r>
                        <a:rPr lang="en-US" sz="2400" b="1" dirty="0"/>
                        <a:t>1</a:t>
                      </a:r>
                    </a:p>
                  </a:txBody>
                  <a:tcPr/>
                </a:tc>
                <a:tc>
                  <a:txBody>
                    <a:bodyPr/>
                    <a:lstStyle/>
                    <a:p>
                      <a:pPr algn="ctr"/>
                      <a:r>
                        <a:rPr lang="en-US" sz="2400" b="1" dirty="0"/>
                        <a:t>0</a:t>
                      </a:r>
                    </a:p>
                  </a:txBody>
                  <a:tcPr/>
                </a:tc>
                <a:tc>
                  <a:txBody>
                    <a:bodyPr/>
                    <a:lstStyle/>
                    <a:p>
                      <a:pPr algn="ctr"/>
                      <a:r>
                        <a:rPr lang="en-US" sz="2400" b="1" dirty="0"/>
                        <a:t>1</a:t>
                      </a:r>
                    </a:p>
                  </a:txBody>
                  <a:tcPr/>
                </a:tc>
                <a:extLst>
                  <a:ext uri="{0D108BD9-81ED-4DB2-BD59-A6C34878D82A}">
                    <a16:rowId xmlns:a16="http://schemas.microsoft.com/office/drawing/2014/main" val="2265991123"/>
                  </a:ext>
                </a:extLst>
              </a:tr>
              <a:tr h="1098883">
                <a:tc>
                  <a:txBody>
                    <a:bodyPr/>
                    <a:lstStyle/>
                    <a:p>
                      <a:pPr algn="ctr"/>
                      <a:r>
                        <a:rPr lang="en-US" sz="2400" b="1" dirty="0"/>
                        <a:t>0</a:t>
                      </a:r>
                    </a:p>
                  </a:txBody>
                  <a:tcPr/>
                </a:tc>
                <a:tc>
                  <a:txBody>
                    <a:bodyPr/>
                    <a:lstStyle/>
                    <a:p>
                      <a:pPr algn="ctr"/>
                      <a:r>
                        <a:rPr lang="en-US" sz="2400" b="1" dirty="0"/>
                        <a:t>0</a:t>
                      </a:r>
                    </a:p>
                  </a:txBody>
                  <a:tcPr/>
                </a:tc>
                <a:tc>
                  <a:txBody>
                    <a:bodyPr/>
                    <a:lstStyle/>
                    <a:p>
                      <a:pPr algn="ctr"/>
                      <a:r>
                        <a:rPr lang="en-US" sz="2400" b="1" dirty="0"/>
                        <a:t>1</a:t>
                      </a:r>
                    </a:p>
                  </a:txBody>
                  <a:tcPr/>
                </a:tc>
                <a:tc>
                  <a:txBody>
                    <a:bodyPr/>
                    <a:lstStyle/>
                    <a:p>
                      <a:pPr algn="ctr"/>
                      <a:r>
                        <a:rPr lang="en-US" sz="2400" b="1" dirty="0"/>
                        <a:t>0</a:t>
                      </a:r>
                    </a:p>
                  </a:txBody>
                  <a:tcPr/>
                </a:tc>
                <a:extLst>
                  <a:ext uri="{0D108BD9-81ED-4DB2-BD59-A6C34878D82A}">
                    <a16:rowId xmlns:a16="http://schemas.microsoft.com/office/drawing/2014/main" val="277202582"/>
                  </a:ext>
                </a:extLst>
              </a:tr>
              <a:tr h="1098883">
                <a:tc>
                  <a:txBody>
                    <a:bodyPr/>
                    <a:lstStyle/>
                    <a:p>
                      <a:pPr algn="ctr"/>
                      <a:r>
                        <a:rPr lang="en-US" sz="2400" b="1" dirty="0"/>
                        <a:t>1</a:t>
                      </a:r>
                    </a:p>
                  </a:txBody>
                  <a:tcPr/>
                </a:tc>
                <a:tc>
                  <a:txBody>
                    <a:bodyPr/>
                    <a:lstStyle/>
                    <a:p>
                      <a:pPr algn="ctr"/>
                      <a:r>
                        <a:rPr lang="en-US" sz="2400" b="1" dirty="0"/>
                        <a:t>0</a:t>
                      </a:r>
                    </a:p>
                  </a:txBody>
                  <a:tcPr/>
                </a:tc>
                <a:tc>
                  <a:txBody>
                    <a:bodyPr/>
                    <a:lstStyle/>
                    <a:p>
                      <a:pPr algn="ctr"/>
                      <a:r>
                        <a:rPr lang="en-US" sz="2400" b="1" dirty="0"/>
                        <a:t>1</a:t>
                      </a:r>
                    </a:p>
                  </a:txBody>
                  <a:tcPr/>
                </a:tc>
                <a:tc>
                  <a:txBody>
                    <a:bodyPr/>
                    <a:lstStyle/>
                    <a:p>
                      <a:pPr algn="ctr"/>
                      <a:r>
                        <a:rPr lang="en-US" sz="2400" b="1" dirty="0"/>
                        <a:t>0</a:t>
                      </a:r>
                    </a:p>
                  </a:txBody>
                  <a:tcPr/>
                </a:tc>
                <a:extLst>
                  <a:ext uri="{0D108BD9-81ED-4DB2-BD59-A6C34878D82A}">
                    <a16:rowId xmlns:a16="http://schemas.microsoft.com/office/drawing/2014/main" val="2499019505"/>
                  </a:ext>
                </a:extLst>
              </a:tr>
            </a:tbl>
          </a:graphicData>
        </a:graphic>
      </p:graphicFrame>
      <p:sp>
        <p:nvSpPr>
          <p:cNvPr id="22" name="TextBox 21">
            <a:extLst>
              <a:ext uri="{FF2B5EF4-FFF2-40B4-BE49-F238E27FC236}">
                <a16:creationId xmlns:a16="http://schemas.microsoft.com/office/drawing/2014/main" id="{F5903248-DD4D-5B5F-FE31-27EE0486BB1E}"/>
              </a:ext>
            </a:extLst>
          </p:cNvPr>
          <p:cNvSpPr txBox="1"/>
          <p:nvPr/>
        </p:nvSpPr>
        <p:spPr>
          <a:xfrm>
            <a:off x="3214687" y="6262286"/>
            <a:ext cx="2254928" cy="461665"/>
          </a:xfrm>
          <a:prstGeom prst="rect">
            <a:avLst/>
          </a:prstGeom>
          <a:noFill/>
        </p:spPr>
        <p:txBody>
          <a:bodyPr wrap="square" rtlCol="0">
            <a:spAutoFit/>
          </a:bodyPr>
          <a:lstStyle/>
          <a:p>
            <a:pPr algn="ctr"/>
            <a:r>
              <a:rPr lang="en-US" sz="2400" b="1" dirty="0">
                <a:latin typeface="Garamond" panose="02020404030301010803" pitchFamily="18" charset="0"/>
              </a:rPr>
              <a:t>Movies Matrix</a:t>
            </a:r>
          </a:p>
        </p:txBody>
      </p:sp>
      <p:sp>
        <p:nvSpPr>
          <p:cNvPr id="23" name="Callout: Right Arrow 22">
            <a:extLst>
              <a:ext uri="{FF2B5EF4-FFF2-40B4-BE49-F238E27FC236}">
                <a16:creationId xmlns:a16="http://schemas.microsoft.com/office/drawing/2014/main" id="{31F016EE-E1EB-CA0D-A435-23703F929BA4}"/>
              </a:ext>
            </a:extLst>
          </p:cNvPr>
          <p:cNvSpPr/>
          <p:nvPr/>
        </p:nvSpPr>
        <p:spPr>
          <a:xfrm>
            <a:off x="6661921" y="1663823"/>
            <a:ext cx="997998" cy="1162975"/>
          </a:xfrm>
          <a:prstGeom prst="righ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Mul</a:t>
            </a:r>
          </a:p>
        </p:txBody>
      </p:sp>
      <p:graphicFrame>
        <p:nvGraphicFramePr>
          <p:cNvPr id="25" name="Table 21">
            <a:extLst>
              <a:ext uri="{FF2B5EF4-FFF2-40B4-BE49-F238E27FC236}">
                <a16:creationId xmlns:a16="http://schemas.microsoft.com/office/drawing/2014/main" id="{45E593E0-C10F-051B-B744-45A9130E4936}"/>
              </a:ext>
            </a:extLst>
          </p:cNvPr>
          <p:cNvGraphicFramePr>
            <a:graphicFrameLocks noGrp="1"/>
          </p:cNvGraphicFramePr>
          <p:nvPr>
            <p:extLst>
              <p:ext uri="{D42A27DB-BD31-4B8C-83A1-F6EECF244321}">
                <p14:modId xmlns:p14="http://schemas.microsoft.com/office/powerpoint/2010/main" val="127208361"/>
              </p:ext>
            </p:extLst>
          </p:nvPr>
        </p:nvGraphicFramePr>
        <p:xfrm>
          <a:off x="7341031" y="2534374"/>
          <a:ext cx="4747228" cy="3727912"/>
        </p:xfrm>
        <a:graphic>
          <a:graphicData uri="http://schemas.openxmlformats.org/drawingml/2006/table">
            <a:tbl>
              <a:tblPr firstRow="1" bandRow="1">
                <a:tableStyleId>{5C22544A-7EE6-4342-B048-85BDC9FD1C3A}</a:tableStyleId>
              </a:tblPr>
              <a:tblGrid>
                <a:gridCol w="1186807">
                  <a:extLst>
                    <a:ext uri="{9D8B030D-6E8A-4147-A177-3AD203B41FA5}">
                      <a16:colId xmlns:a16="http://schemas.microsoft.com/office/drawing/2014/main" val="3649088792"/>
                    </a:ext>
                  </a:extLst>
                </a:gridCol>
                <a:gridCol w="1186807">
                  <a:extLst>
                    <a:ext uri="{9D8B030D-6E8A-4147-A177-3AD203B41FA5}">
                      <a16:colId xmlns:a16="http://schemas.microsoft.com/office/drawing/2014/main" val="3120338961"/>
                    </a:ext>
                  </a:extLst>
                </a:gridCol>
                <a:gridCol w="1186807">
                  <a:extLst>
                    <a:ext uri="{9D8B030D-6E8A-4147-A177-3AD203B41FA5}">
                      <a16:colId xmlns:a16="http://schemas.microsoft.com/office/drawing/2014/main" val="3946427904"/>
                    </a:ext>
                  </a:extLst>
                </a:gridCol>
                <a:gridCol w="1186807">
                  <a:extLst>
                    <a:ext uri="{9D8B030D-6E8A-4147-A177-3AD203B41FA5}">
                      <a16:colId xmlns:a16="http://schemas.microsoft.com/office/drawing/2014/main" val="2062651878"/>
                    </a:ext>
                  </a:extLst>
                </a:gridCol>
              </a:tblGrid>
              <a:tr h="431263">
                <a:tc>
                  <a:txBody>
                    <a:bodyPr/>
                    <a:lstStyle/>
                    <a:p>
                      <a:pPr algn="ctr"/>
                      <a:r>
                        <a:rPr lang="en-US" sz="1400" dirty="0"/>
                        <a:t>Comedy</a:t>
                      </a:r>
                    </a:p>
                  </a:txBody>
                  <a:tcPr/>
                </a:tc>
                <a:tc>
                  <a:txBody>
                    <a:bodyPr/>
                    <a:lstStyle/>
                    <a:p>
                      <a:pPr algn="ctr"/>
                      <a:r>
                        <a:rPr lang="en-US" sz="1400" dirty="0"/>
                        <a:t>Adventure</a:t>
                      </a:r>
                    </a:p>
                  </a:txBody>
                  <a:tcPr/>
                </a:tc>
                <a:tc>
                  <a:txBody>
                    <a:bodyPr/>
                    <a:lstStyle/>
                    <a:p>
                      <a:pPr algn="ctr"/>
                      <a:r>
                        <a:rPr lang="en-US" sz="1400" dirty="0"/>
                        <a:t>Super-Hero</a:t>
                      </a:r>
                    </a:p>
                  </a:txBody>
                  <a:tcPr/>
                </a:tc>
                <a:tc>
                  <a:txBody>
                    <a:bodyPr/>
                    <a:lstStyle/>
                    <a:p>
                      <a:pPr algn="ctr"/>
                      <a:r>
                        <a:rPr lang="en-US" sz="1400" dirty="0"/>
                        <a:t>Sci-Fi</a:t>
                      </a:r>
                    </a:p>
                  </a:txBody>
                  <a:tcPr/>
                </a:tc>
                <a:extLst>
                  <a:ext uri="{0D108BD9-81ED-4DB2-BD59-A6C34878D82A}">
                    <a16:rowId xmlns:a16="http://schemas.microsoft.com/office/drawing/2014/main" val="2019841718"/>
                  </a:ext>
                </a:extLst>
              </a:tr>
              <a:tr h="1098883">
                <a:tc>
                  <a:txBody>
                    <a:bodyPr/>
                    <a:lstStyle/>
                    <a:p>
                      <a:pPr algn="ctr"/>
                      <a:r>
                        <a:rPr lang="en-US" sz="2400" b="1" dirty="0"/>
                        <a:t>0.3</a:t>
                      </a:r>
                    </a:p>
                  </a:txBody>
                  <a:tcPr/>
                </a:tc>
                <a:tc>
                  <a:txBody>
                    <a:bodyPr/>
                    <a:lstStyle/>
                    <a:p>
                      <a:pPr algn="ctr"/>
                      <a:r>
                        <a:rPr lang="en-US" sz="2400" b="1" dirty="0"/>
                        <a:t>0.2</a:t>
                      </a:r>
                    </a:p>
                  </a:txBody>
                  <a:tcPr/>
                </a:tc>
                <a:tc>
                  <a:txBody>
                    <a:bodyPr/>
                    <a:lstStyle/>
                    <a:p>
                      <a:pPr algn="ctr"/>
                      <a:r>
                        <a:rPr lang="en-US" sz="2400" b="1" dirty="0"/>
                        <a:t>0</a:t>
                      </a:r>
                    </a:p>
                  </a:txBody>
                  <a:tcPr/>
                </a:tc>
                <a:tc>
                  <a:txBody>
                    <a:bodyPr/>
                    <a:lstStyle/>
                    <a:p>
                      <a:pPr algn="ctr"/>
                      <a:r>
                        <a:rPr lang="en-US" sz="2400" b="1" dirty="0"/>
                        <a:t>0.16</a:t>
                      </a:r>
                    </a:p>
                  </a:txBody>
                  <a:tcPr/>
                </a:tc>
                <a:extLst>
                  <a:ext uri="{0D108BD9-81ED-4DB2-BD59-A6C34878D82A}">
                    <a16:rowId xmlns:a16="http://schemas.microsoft.com/office/drawing/2014/main" val="2265991123"/>
                  </a:ext>
                </a:extLst>
              </a:tr>
              <a:tr h="1098883">
                <a:tc>
                  <a:txBody>
                    <a:bodyPr/>
                    <a:lstStyle/>
                    <a:p>
                      <a:pPr algn="ctr"/>
                      <a:r>
                        <a:rPr lang="en-US" sz="2400" b="1" dirty="0"/>
                        <a:t>0</a:t>
                      </a:r>
                    </a:p>
                  </a:txBody>
                  <a:tcPr/>
                </a:tc>
                <a:tc>
                  <a:txBody>
                    <a:bodyPr/>
                    <a:lstStyle/>
                    <a:p>
                      <a:pPr algn="ctr"/>
                      <a:r>
                        <a:rPr lang="en-US" sz="2400" b="1" dirty="0"/>
                        <a:t>0</a:t>
                      </a:r>
                    </a:p>
                  </a:txBody>
                  <a:tcPr/>
                </a:tc>
                <a:tc>
                  <a:txBody>
                    <a:bodyPr/>
                    <a:lstStyle/>
                    <a:p>
                      <a:pPr algn="ctr"/>
                      <a:r>
                        <a:rPr lang="en-US" sz="2400" b="1" dirty="0"/>
                        <a:t>0.33</a:t>
                      </a:r>
                    </a:p>
                  </a:txBody>
                  <a:tcPr/>
                </a:tc>
                <a:tc>
                  <a:txBody>
                    <a:bodyPr/>
                    <a:lstStyle/>
                    <a:p>
                      <a:pPr algn="ctr"/>
                      <a:r>
                        <a:rPr lang="en-US" sz="2400" b="1" dirty="0"/>
                        <a:t>0</a:t>
                      </a:r>
                    </a:p>
                  </a:txBody>
                  <a:tcPr/>
                </a:tc>
                <a:extLst>
                  <a:ext uri="{0D108BD9-81ED-4DB2-BD59-A6C34878D82A}">
                    <a16:rowId xmlns:a16="http://schemas.microsoft.com/office/drawing/2014/main" val="277202582"/>
                  </a:ext>
                </a:extLst>
              </a:tr>
              <a:tr h="1098883">
                <a:tc>
                  <a:txBody>
                    <a:bodyPr/>
                    <a:lstStyle/>
                    <a:p>
                      <a:pPr algn="ctr"/>
                      <a:r>
                        <a:rPr lang="en-US" sz="2400" b="1" dirty="0"/>
                        <a:t>0.3</a:t>
                      </a:r>
                    </a:p>
                  </a:txBody>
                  <a:tcPr/>
                </a:tc>
                <a:tc>
                  <a:txBody>
                    <a:bodyPr/>
                    <a:lstStyle/>
                    <a:p>
                      <a:pPr algn="ctr"/>
                      <a:r>
                        <a:rPr lang="en-US" sz="2400" b="1" dirty="0"/>
                        <a:t>0</a:t>
                      </a:r>
                    </a:p>
                  </a:txBody>
                  <a:tcPr/>
                </a:tc>
                <a:tc>
                  <a:txBody>
                    <a:bodyPr/>
                    <a:lstStyle/>
                    <a:p>
                      <a:pPr algn="ctr"/>
                      <a:r>
                        <a:rPr lang="en-US" sz="2400" b="1" dirty="0"/>
                        <a:t>0.33</a:t>
                      </a:r>
                    </a:p>
                  </a:txBody>
                  <a:tcPr/>
                </a:tc>
                <a:tc>
                  <a:txBody>
                    <a:bodyPr/>
                    <a:lstStyle/>
                    <a:p>
                      <a:pPr algn="ctr"/>
                      <a:r>
                        <a:rPr lang="en-US" sz="2400" b="1" dirty="0"/>
                        <a:t>0</a:t>
                      </a:r>
                    </a:p>
                  </a:txBody>
                  <a:tcPr/>
                </a:tc>
                <a:extLst>
                  <a:ext uri="{0D108BD9-81ED-4DB2-BD59-A6C34878D82A}">
                    <a16:rowId xmlns:a16="http://schemas.microsoft.com/office/drawing/2014/main" val="2499019505"/>
                  </a:ext>
                </a:extLst>
              </a:tr>
            </a:tbl>
          </a:graphicData>
        </a:graphic>
      </p:graphicFrame>
      <p:sp>
        <p:nvSpPr>
          <p:cNvPr id="26" name="TextBox 25">
            <a:extLst>
              <a:ext uri="{FF2B5EF4-FFF2-40B4-BE49-F238E27FC236}">
                <a16:creationId xmlns:a16="http://schemas.microsoft.com/office/drawing/2014/main" id="{D89F4783-AA5D-7668-53A7-0439E95760AC}"/>
              </a:ext>
            </a:extLst>
          </p:cNvPr>
          <p:cNvSpPr txBox="1"/>
          <p:nvPr/>
        </p:nvSpPr>
        <p:spPr>
          <a:xfrm>
            <a:off x="8123003" y="2026290"/>
            <a:ext cx="3502172" cy="461665"/>
          </a:xfrm>
          <a:prstGeom prst="rect">
            <a:avLst/>
          </a:prstGeom>
          <a:noFill/>
        </p:spPr>
        <p:txBody>
          <a:bodyPr wrap="square" rtlCol="0">
            <a:spAutoFit/>
          </a:bodyPr>
          <a:lstStyle/>
          <a:p>
            <a:r>
              <a:rPr lang="en-US" sz="2400" b="1" dirty="0">
                <a:latin typeface="Garamond" panose="02020404030301010803" pitchFamily="18" charset="0"/>
              </a:rPr>
              <a:t>Weighted Movies Matrix</a:t>
            </a:r>
          </a:p>
        </p:txBody>
      </p:sp>
    </p:spTree>
    <p:extLst>
      <p:ext uri="{BB962C8B-B14F-4D97-AF65-F5344CB8AC3E}">
        <p14:creationId xmlns:p14="http://schemas.microsoft.com/office/powerpoint/2010/main" val="38127759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843379" y="291345"/>
            <a:ext cx="9996764" cy="847664"/>
          </a:xfrm>
        </p:spPr>
        <p:txBody>
          <a:bodyPr/>
          <a:lstStyle/>
          <a:p>
            <a:r>
              <a:rPr lang="en-US" dirty="0">
                <a:latin typeface="Garamond" panose="02020404030301010803" pitchFamily="18" charset="0"/>
              </a:rPr>
              <a:t>Recommendation Matrix</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27</a:t>
            </a:fld>
            <a:endParaRPr lang="en-US" dirty="0">
              <a:latin typeface="Garamond" panose="02020404030301010803" pitchFamily="18" charset="0"/>
            </a:endParaRPr>
          </a:p>
        </p:txBody>
      </p:sp>
      <p:pic>
        <p:nvPicPr>
          <p:cNvPr id="3" name="Picture 2">
            <a:extLst>
              <a:ext uri="{FF2B5EF4-FFF2-40B4-BE49-F238E27FC236}">
                <a16:creationId xmlns:a16="http://schemas.microsoft.com/office/drawing/2014/main" id="{3F05F567-8DEF-B9C4-EF23-36CD0DEA26C5}"/>
              </a:ext>
            </a:extLst>
          </p:cNvPr>
          <p:cNvPicPr>
            <a:picLocks noChangeAspect="1"/>
          </p:cNvPicPr>
          <p:nvPr/>
        </p:nvPicPr>
        <p:blipFill>
          <a:blip r:embed="rId2"/>
          <a:stretch>
            <a:fillRect/>
          </a:stretch>
        </p:blipFill>
        <p:spPr>
          <a:xfrm>
            <a:off x="462700" y="1956787"/>
            <a:ext cx="737586" cy="1038444"/>
          </a:xfrm>
          <a:prstGeom prst="rect">
            <a:avLst/>
          </a:prstGeom>
        </p:spPr>
      </p:pic>
      <p:pic>
        <p:nvPicPr>
          <p:cNvPr id="5" name="Picture 4">
            <a:extLst>
              <a:ext uri="{FF2B5EF4-FFF2-40B4-BE49-F238E27FC236}">
                <a16:creationId xmlns:a16="http://schemas.microsoft.com/office/drawing/2014/main" id="{3B719F97-1A42-DBA1-FD98-3CE78FD8B21C}"/>
              </a:ext>
            </a:extLst>
          </p:cNvPr>
          <p:cNvPicPr>
            <a:picLocks noChangeAspect="1"/>
          </p:cNvPicPr>
          <p:nvPr/>
        </p:nvPicPr>
        <p:blipFill>
          <a:blip r:embed="rId3"/>
          <a:stretch>
            <a:fillRect/>
          </a:stretch>
        </p:blipFill>
        <p:spPr>
          <a:xfrm>
            <a:off x="462700" y="3093429"/>
            <a:ext cx="737586" cy="1147355"/>
          </a:xfrm>
          <a:prstGeom prst="rect">
            <a:avLst/>
          </a:prstGeom>
        </p:spPr>
      </p:pic>
      <p:pic>
        <p:nvPicPr>
          <p:cNvPr id="6" name="Picture 5">
            <a:extLst>
              <a:ext uri="{FF2B5EF4-FFF2-40B4-BE49-F238E27FC236}">
                <a16:creationId xmlns:a16="http://schemas.microsoft.com/office/drawing/2014/main" id="{13411474-14ED-C288-4C59-BE9598D087FC}"/>
              </a:ext>
            </a:extLst>
          </p:cNvPr>
          <p:cNvPicPr>
            <a:picLocks noChangeAspect="1"/>
          </p:cNvPicPr>
          <p:nvPr/>
        </p:nvPicPr>
        <p:blipFill>
          <a:blip r:embed="rId4"/>
          <a:stretch>
            <a:fillRect/>
          </a:stretch>
        </p:blipFill>
        <p:spPr>
          <a:xfrm>
            <a:off x="451335" y="4327813"/>
            <a:ext cx="726221" cy="1064462"/>
          </a:xfrm>
          <a:prstGeom prst="rect">
            <a:avLst/>
          </a:prstGeom>
        </p:spPr>
      </p:pic>
      <p:graphicFrame>
        <p:nvGraphicFramePr>
          <p:cNvPr id="14" name="Table 14">
            <a:extLst>
              <a:ext uri="{FF2B5EF4-FFF2-40B4-BE49-F238E27FC236}">
                <a16:creationId xmlns:a16="http://schemas.microsoft.com/office/drawing/2014/main" id="{FA871BC5-1C52-BFF0-1F0E-3C8321269A5A}"/>
              </a:ext>
            </a:extLst>
          </p:cNvPr>
          <p:cNvGraphicFramePr>
            <a:graphicFrameLocks noGrp="1"/>
          </p:cNvGraphicFramePr>
          <p:nvPr/>
        </p:nvGraphicFramePr>
        <p:xfrm>
          <a:off x="1463830" y="1610068"/>
          <a:ext cx="2548878" cy="3782206"/>
        </p:xfrm>
        <a:graphic>
          <a:graphicData uri="http://schemas.openxmlformats.org/drawingml/2006/table">
            <a:tbl>
              <a:tblPr firstRow="1" bandRow="1">
                <a:tableStyleId>{5C22544A-7EE6-4342-B048-85BDC9FD1C3A}</a:tableStyleId>
              </a:tblPr>
              <a:tblGrid>
                <a:gridCol w="2548878">
                  <a:extLst>
                    <a:ext uri="{9D8B030D-6E8A-4147-A177-3AD203B41FA5}">
                      <a16:colId xmlns:a16="http://schemas.microsoft.com/office/drawing/2014/main" val="1537287412"/>
                    </a:ext>
                  </a:extLst>
                </a:gridCol>
              </a:tblGrid>
              <a:tr h="480325">
                <a:tc>
                  <a:txBody>
                    <a:bodyPr/>
                    <a:lstStyle/>
                    <a:p>
                      <a:pPr algn="ctr"/>
                      <a:r>
                        <a:rPr lang="en-US" dirty="0"/>
                        <a:t>Weighted Average</a:t>
                      </a:r>
                    </a:p>
                  </a:txBody>
                  <a:tcPr/>
                </a:tc>
                <a:extLst>
                  <a:ext uri="{0D108BD9-81ED-4DB2-BD59-A6C34878D82A}">
                    <a16:rowId xmlns:a16="http://schemas.microsoft.com/office/drawing/2014/main" val="2394976683"/>
                  </a:ext>
                </a:extLst>
              </a:tr>
              <a:tr h="1100627">
                <a:tc>
                  <a:txBody>
                    <a:bodyPr/>
                    <a:lstStyle/>
                    <a:p>
                      <a:pPr algn="ctr"/>
                      <a:r>
                        <a:rPr lang="en-US" dirty="0"/>
                        <a:t>0.3+0.2+0+0.16 = 0.66</a:t>
                      </a:r>
                    </a:p>
                  </a:txBody>
                  <a:tcPr/>
                </a:tc>
                <a:extLst>
                  <a:ext uri="{0D108BD9-81ED-4DB2-BD59-A6C34878D82A}">
                    <a16:rowId xmlns:a16="http://schemas.microsoft.com/office/drawing/2014/main" val="1834216857"/>
                  </a:ext>
                </a:extLst>
              </a:tr>
              <a:tr h="1100627">
                <a:tc>
                  <a:txBody>
                    <a:bodyPr/>
                    <a:lstStyle/>
                    <a:p>
                      <a:pPr algn="ctr"/>
                      <a:r>
                        <a:rPr lang="en-US" dirty="0"/>
                        <a:t>0+0+0.33+0=0.33</a:t>
                      </a:r>
                    </a:p>
                  </a:txBody>
                  <a:tcPr/>
                </a:tc>
                <a:extLst>
                  <a:ext uri="{0D108BD9-81ED-4DB2-BD59-A6C34878D82A}">
                    <a16:rowId xmlns:a16="http://schemas.microsoft.com/office/drawing/2014/main" val="3807490286"/>
                  </a:ext>
                </a:extLst>
              </a:tr>
              <a:tr h="1100627">
                <a:tc>
                  <a:txBody>
                    <a:bodyPr/>
                    <a:lstStyle/>
                    <a:p>
                      <a:pPr algn="ctr"/>
                      <a:r>
                        <a:rPr lang="en-US" dirty="0"/>
                        <a:t>0.3+0+0.33+0=0.63</a:t>
                      </a:r>
                    </a:p>
                  </a:txBody>
                  <a:tcPr/>
                </a:tc>
                <a:extLst>
                  <a:ext uri="{0D108BD9-81ED-4DB2-BD59-A6C34878D82A}">
                    <a16:rowId xmlns:a16="http://schemas.microsoft.com/office/drawing/2014/main" val="27586045"/>
                  </a:ext>
                </a:extLst>
              </a:tr>
            </a:tbl>
          </a:graphicData>
        </a:graphic>
      </p:graphicFrame>
      <p:sp>
        <p:nvSpPr>
          <p:cNvPr id="15" name="Arrow: Right 14">
            <a:extLst>
              <a:ext uri="{FF2B5EF4-FFF2-40B4-BE49-F238E27FC236}">
                <a16:creationId xmlns:a16="http://schemas.microsoft.com/office/drawing/2014/main" id="{EB41FCBC-473D-5789-A07A-BECCB44F9B3A}"/>
              </a:ext>
            </a:extLst>
          </p:cNvPr>
          <p:cNvSpPr/>
          <p:nvPr/>
        </p:nvSpPr>
        <p:spPr>
          <a:xfrm>
            <a:off x="4350057" y="2716567"/>
            <a:ext cx="2396971" cy="13316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Sort &amp; Recommend </a:t>
            </a:r>
          </a:p>
        </p:txBody>
      </p:sp>
      <p:pic>
        <p:nvPicPr>
          <p:cNvPr id="16" name="Picture 15">
            <a:extLst>
              <a:ext uri="{FF2B5EF4-FFF2-40B4-BE49-F238E27FC236}">
                <a16:creationId xmlns:a16="http://schemas.microsoft.com/office/drawing/2014/main" id="{DD429177-7D84-20F8-7E78-B3A0898D76A5}"/>
              </a:ext>
            </a:extLst>
          </p:cNvPr>
          <p:cNvPicPr>
            <a:picLocks noChangeAspect="1"/>
          </p:cNvPicPr>
          <p:nvPr/>
        </p:nvPicPr>
        <p:blipFill>
          <a:blip r:embed="rId2"/>
          <a:stretch>
            <a:fillRect/>
          </a:stretch>
        </p:blipFill>
        <p:spPr>
          <a:xfrm>
            <a:off x="7663970" y="1716098"/>
            <a:ext cx="737586" cy="1038444"/>
          </a:xfrm>
          <a:prstGeom prst="rect">
            <a:avLst/>
          </a:prstGeom>
        </p:spPr>
      </p:pic>
      <p:pic>
        <p:nvPicPr>
          <p:cNvPr id="17" name="Picture 16">
            <a:extLst>
              <a:ext uri="{FF2B5EF4-FFF2-40B4-BE49-F238E27FC236}">
                <a16:creationId xmlns:a16="http://schemas.microsoft.com/office/drawing/2014/main" id="{1D65349B-16C4-488D-ABE6-929223760664}"/>
              </a:ext>
            </a:extLst>
          </p:cNvPr>
          <p:cNvPicPr>
            <a:picLocks noChangeAspect="1"/>
          </p:cNvPicPr>
          <p:nvPr/>
        </p:nvPicPr>
        <p:blipFill>
          <a:blip r:embed="rId4"/>
          <a:stretch>
            <a:fillRect/>
          </a:stretch>
        </p:blipFill>
        <p:spPr>
          <a:xfrm>
            <a:off x="7675335" y="2968940"/>
            <a:ext cx="726221" cy="1064462"/>
          </a:xfrm>
          <a:prstGeom prst="rect">
            <a:avLst/>
          </a:prstGeom>
        </p:spPr>
      </p:pic>
      <p:pic>
        <p:nvPicPr>
          <p:cNvPr id="18" name="Picture 17">
            <a:extLst>
              <a:ext uri="{FF2B5EF4-FFF2-40B4-BE49-F238E27FC236}">
                <a16:creationId xmlns:a16="http://schemas.microsoft.com/office/drawing/2014/main" id="{019D0961-57A3-3B3F-C2C6-23379180612B}"/>
              </a:ext>
            </a:extLst>
          </p:cNvPr>
          <p:cNvPicPr>
            <a:picLocks noChangeAspect="1"/>
          </p:cNvPicPr>
          <p:nvPr/>
        </p:nvPicPr>
        <p:blipFill>
          <a:blip r:embed="rId3"/>
          <a:stretch>
            <a:fillRect/>
          </a:stretch>
        </p:blipFill>
        <p:spPr>
          <a:xfrm>
            <a:off x="7713806" y="4165603"/>
            <a:ext cx="737586" cy="1147355"/>
          </a:xfrm>
          <a:prstGeom prst="rect">
            <a:avLst/>
          </a:prstGeom>
        </p:spPr>
      </p:pic>
      <p:graphicFrame>
        <p:nvGraphicFramePr>
          <p:cNvPr id="19" name="Table 14">
            <a:extLst>
              <a:ext uri="{FF2B5EF4-FFF2-40B4-BE49-F238E27FC236}">
                <a16:creationId xmlns:a16="http://schemas.microsoft.com/office/drawing/2014/main" id="{3D5C6FA0-6948-BAA0-B86F-822F49E82A5B}"/>
              </a:ext>
            </a:extLst>
          </p:cNvPr>
          <p:cNvGraphicFramePr>
            <a:graphicFrameLocks noGrp="1"/>
          </p:cNvGraphicFramePr>
          <p:nvPr/>
        </p:nvGraphicFramePr>
        <p:xfrm>
          <a:off x="8736121" y="1489071"/>
          <a:ext cx="2548878" cy="3782206"/>
        </p:xfrm>
        <a:graphic>
          <a:graphicData uri="http://schemas.openxmlformats.org/drawingml/2006/table">
            <a:tbl>
              <a:tblPr firstRow="1" bandRow="1">
                <a:tableStyleId>{5C22544A-7EE6-4342-B048-85BDC9FD1C3A}</a:tableStyleId>
              </a:tblPr>
              <a:tblGrid>
                <a:gridCol w="2548878">
                  <a:extLst>
                    <a:ext uri="{9D8B030D-6E8A-4147-A177-3AD203B41FA5}">
                      <a16:colId xmlns:a16="http://schemas.microsoft.com/office/drawing/2014/main" val="1537287412"/>
                    </a:ext>
                  </a:extLst>
                </a:gridCol>
              </a:tblGrid>
              <a:tr h="480325">
                <a:tc>
                  <a:txBody>
                    <a:bodyPr/>
                    <a:lstStyle/>
                    <a:p>
                      <a:pPr algn="ctr"/>
                      <a:r>
                        <a:rPr lang="en-US" dirty="0"/>
                        <a:t>Weighted Average</a:t>
                      </a:r>
                    </a:p>
                  </a:txBody>
                  <a:tcPr/>
                </a:tc>
                <a:extLst>
                  <a:ext uri="{0D108BD9-81ED-4DB2-BD59-A6C34878D82A}">
                    <a16:rowId xmlns:a16="http://schemas.microsoft.com/office/drawing/2014/main" val="2394976683"/>
                  </a:ext>
                </a:extLst>
              </a:tr>
              <a:tr h="1100627">
                <a:tc>
                  <a:txBody>
                    <a:bodyPr/>
                    <a:lstStyle/>
                    <a:p>
                      <a:pPr algn="ctr"/>
                      <a:r>
                        <a:rPr lang="en-US" sz="2600" b="1" dirty="0"/>
                        <a:t>0.66</a:t>
                      </a:r>
                    </a:p>
                  </a:txBody>
                  <a:tcPr/>
                </a:tc>
                <a:extLst>
                  <a:ext uri="{0D108BD9-81ED-4DB2-BD59-A6C34878D82A}">
                    <a16:rowId xmlns:a16="http://schemas.microsoft.com/office/drawing/2014/main" val="1834216857"/>
                  </a:ext>
                </a:extLst>
              </a:tr>
              <a:tr h="1100627">
                <a:tc>
                  <a:txBody>
                    <a:bodyPr/>
                    <a:lstStyle/>
                    <a:p>
                      <a:pPr algn="ctr"/>
                      <a:r>
                        <a:rPr lang="en-US" sz="2600" b="1" dirty="0"/>
                        <a:t>0.63</a:t>
                      </a:r>
                    </a:p>
                  </a:txBody>
                  <a:tcPr/>
                </a:tc>
                <a:extLst>
                  <a:ext uri="{0D108BD9-81ED-4DB2-BD59-A6C34878D82A}">
                    <a16:rowId xmlns:a16="http://schemas.microsoft.com/office/drawing/2014/main" val="3807490286"/>
                  </a:ext>
                </a:extLst>
              </a:tr>
              <a:tr h="1100627">
                <a:tc>
                  <a:txBody>
                    <a:bodyPr/>
                    <a:lstStyle/>
                    <a:p>
                      <a:pPr algn="ctr"/>
                      <a:r>
                        <a:rPr lang="en-US" sz="2600" b="1" dirty="0"/>
                        <a:t>0.33</a:t>
                      </a:r>
                    </a:p>
                  </a:txBody>
                  <a:tcPr/>
                </a:tc>
                <a:extLst>
                  <a:ext uri="{0D108BD9-81ED-4DB2-BD59-A6C34878D82A}">
                    <a16:rowId xmlns:a16="http://schemas.microsoft.com/office/drawing/2014/main" val="27586045"/>
                  </a:ext>
                </a:extLst>
              </a:tr>
            </a:tbl>
          </a:graphicData>
        </a:graphic>
      </p:graphicFrame>
      <p:sp>
        <p:nvSpPr>
          <p:cNvPr id="20" name="Flowchart: Alternate Process 19">
            <a:extLst>
              <a:ext uri="{FF2B5EF4-FFF2-40B4-BE49-F238E27FC236}">
                <a16:creationId xmlns:a16="http://schemas.microsoft.com/office/drawing/2014/main" id="{05701302-44AE-8F03-DF19-FD037D6343D3}"/>
              </a:ext>
            </a:extLst>
          </p:cNvPr>
          <p:cNvSpPr/>
          <p:nvPr/>
        </p:nvSpPr>
        <p:spPr>
          <a:xfrm>
            <a:off x="4429957" y="5459767"/>
            <a:ext cx="2663301" cy="110688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Never recommend any movie within other genres</a:t>
            </a:r>
          </a:p>
        </p:txBody>
      </p:sp>
    </p:spTree>
    <p:extLst>
      <p:ext uri="{BB962C8B-B14F-4D97-AF65-F5344CB8AC3E}">
        <p14:creationId xmlns:p14="http://schemas.microsoft.com/office/powerpoint/2010/main" val="5408837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727970" y="136525"/>
            <a:ext cx="9890232" cy="1325563"/>
          </a:xfrm>
        </p:spPr>
        <p:txBody>
          <a:bodyPr/>
          <a:lstStyle/>
          <a:p>
            <a:r>
              <a:rPr lang="en-US" dirty="0">
                <a:latin typeface="Garamond" panose="02020404030301010803" pitchFamily="18" charset="0"/>
              </a:rPr>
              <a:t>Challenges of content-based filtering</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2"/>
          </p:nvPr>
        </p:nvSpPr>
        <p:spPr/>
        <p:txBody>
          <a:bodyPr/>
          <a:lstStyle/>
          <a:p>
            <a:fld id="{7699C8CE-7534-A244-ABE9-5BED2DFEFBDF}"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28</a:t>
            </a:fld>
            <a:endParaRPr lang="en-US" dirty="0">
              <a:latin typeface="Garamond" panose="02020404030301010803" pitchFamily="18" charset="0"/>
            </a:endParaRPr>
          </a:p>
        </p:txBody>
      </p:sp>
      <p:sp>
        <p:nvSpPr>
          <p:cNvPr id="8" name="TextBox 7">
            <a:extLst>
              <a:ext uri="{FF2B5EF4-FFF2-40B4-BE49-F238E27FC236}">
                <a16:creationId xmlns:a16="http://schemas.microsoft.com/office/drawing/2014/main" id="{54F936EA-1C5A-71AB-AAD9-188F6E3110F5}"/>
              </a:ext>
            </a:extLst>
          </p:cNvPr>
          <p:cNvSpPr txBox="1"/>
          <p:nvPr/>
        </p:nvSpPr>
        <p:spPr>
          <a:xfrm>
            <a:off x="958788" y="2068497"/>
            <a:ext cx="9659414" cy="3693319"/>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The difficulty of extracting data and information about items and users</a:t>
            </a:r>
          </a:p>
          <a:p>
            <a:pPr marL="742950" lvl="1" indent="-285750">
              <a:buFont typeface="Wingdings" panose="05000000000000000000" pitchFamily="2" charset="2"/>
              <a:buChar char="v"/>
            </a:pPr>
            <a:r>
              <a:rPr lang="en-US" dirty="0">
                <a:latin typeface="Garamond" panose="02020404030301010803" pitchFamily="18" charset="0"/>
              </a:rPr>
              <a:t>In some applications(such as music, video weblogs), finding similarities between different items based on their attributes and contents is very complicated and difficult</a:t>
            </a:r>
          </a:p>
          <a:p>
            <a:pPr marL="742950" lvl="1" indent="-285750">
              <a:buFont typeface="Wingdings" panose="05000000000000000000" pitchFamily="2" charset="2"/>
              <a:buChar char="v"/>
            </a:pPr>
            <a:r>
              <a:rPr lang="en-US" dirty="0">
                <a:latin typeface="Garamond" panose="02020404030301010803" pitchFamily="18" charset="0"/>
              </a:rPr>
              <a:t>The need for solutions to extract pages automatically</a:t>
            </a:r>
          </a:p>
          <a:p>
            <a:pPr marL="742950" lvl="1" indent="-285750">
              <a:buFont typeface="Wingdings" panose="05000000000000000000" pitchFamily="2" charset="2"/>
              <a:buChar char="v"/>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Overspecialization problem</a:t>
            </a:r>
          </a:p>
          <a:p>
            <a:pPr marL="742950" lvl="1" indent="-285750">
              <a:buFont typeface="Wingdings" panose="05000000000000000000" pitchFamily="2" charset="2"/>
              <a:buChar char="v"/>
            </a:pPr>
            <a:r>
              <a:rPr lang="en-US" dirty="0">
                <a:latin typeface="Garamond" panose="02020404030301010803" pitchFamily="18" charset="0"/>
              </a:rPr>
              <a:t>Items that may be liked by the user, but are not similar to the items selected in the past, will never be offered to the user and will remain hidden from her view</a:t>
            </a:r>
          </a:p>
          <a:p>
            <a:pPr marL="742950" lvl="1" indent="-285750">
              <a:buFont typeface="Wingdings" panose="05000000000000000000" pitchFamily="2" charset="2"/>
              <a:buChar char="v"/>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Inability to get user feedback</a:t>
            </a:r>
          </a:p>
          <a:p>
            <a:pPr marL="742950" lvl="1" indent="-285750">
              <a:buFont typeface="Wingdings" panose="05000000000000000000" pitchFamily="2" charset="2"/>
              <a:buChar char="v"/>
            </a:pPr>
            <a:r>
              <a:rPr lang="en-US" dirty="0">
                <a:latin typeface="Garamond" panose="02020404030301010803" pitchFamily="18" charset="0"/>
              </a:rPr>
              <a:t>In such systems, users usually do not rate the items, which makes it impossible to find out whether the offer given to the user was correct.</a:t>
            </a:r>
          </a:p>
          <a:p>
            <a:pPr lvl="1"/>
            <a:r>
              <a:rPr lang="en-US" dirty="0">
                <a:latin typeface="Garamond" panose="02020404030301010803" pitchFamily="18" charset="0"/>
              </a:rPr>
              <a:t>					</a:t>
            </a:r>
          </a:p>
        </p:txBody>
      </p:sp>
    </p:spTree>
    <p:extLst>
      <p:ext uri="{BB962C8B-B14F-4D97-AF65-F5344CB8AC3E}">
        <p14:creationId xmlns:p14="http://schemas.microsoft.com/office/powerpoint/2010/main" val="11639221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346229" y="2089209"/>
            <a:ext cx="7901125" cy="2387600"/>
          </a:xfrm>
        </p:spPr>
        <p:txBody>
          <a:bodyPr/>
          <a:lstStyle/>
          <a:p>
            <a:r>
              <a:rPr lang="en-US" sz="6000" dirty="0">
                <a:latin typeface="Garamond" panose="02020404030301010803" pitchFamily="18" charset="0"/>
              </a:rPr>
              <a:t>Collaborative filtering recommendation systems</a:t>
            </a:r>
            <a:endParaRPr lang="en-US" dirty="0">
              <a:latin typeface="Garamond" panose="02020404030301010803" pitchFamily="18" charset="0"/>
            </a:endParaRPr>
          </a:p>
        </p:txBody>
      </p:sp>
    </p:spTree>
    <p:extLst>
      <p:ext uri="{BB962C8B-B14F-4D97-AF65-F5344CB8AC3E}">
        <p14:creationId xmlns:p14="http://schemas.microsoft.com/office/powerpoint/2010/main" val="342897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latin typeface="Garamond" panose="02020404030301010803" pitchFamily="18" charset="0"/>
              </a:rPr>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a:bodyPr>
          <a:lstStyle/>
          <a:p>
            <a:r>
              <a:rPr lang="en-US" dirty="0">
                <a:latin typeface="Garamond" panose="02020404030301010803" pitchFamily="18" charset="0"/>
              </a:rPr>
              <a:t>Recommender systems capture the pattern of people’s behavior and use it to predict what else they might want or like.</a:t>
            </a:r>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latin typeface="Garamond" panose="02020404030301010803" pitchFamily="18" charset="0"/>
              </a:rPr>
              <a:pPr/>
              <a:t>3</a:t>
            </a:fld>
            <a:endParaRPr lang="en-US" dirty="0">
              <a:latin typeface="Garamond" panose="02020404030301010803" pitchFamily="18" charset="0"/>
            </a:endParaRPr>
          </a:p>
        </p:txBody>
      </p:sp>
      <p:sp>
        <p:nvSpPr>
          <p:cNvPr id="5" name="AutoShape 2" descr="ریکامندر چیست ؟ | مبانی سیستم پیشنهاد دهنده — به زبان ساده">
            <a:extLst>
              <a:ext uri="{FF2B5EF4-FFF2-40B4-BE49-F238E27FC236}">
                <a16:creationId xmlns:a16="http://schemas.microsoft.com/office/drawing/2014/main" id="{17091087-C698-3CAC-A42B-C363DFDF785D}"/>
              </a:ext>
            </a:extLst>
          </p:cNvPr>
          <p:cNvSpPr>
            <a:spLocks noChangeAspect="1" noChangeArrowheads="1"/>
          </p:cNvSpPr>
          <p:nvPr/>
        </p:nvSpPr>
        <p:spPr bwMode="auto">
          <a:xfrm>
            <a:off x="5943599" y="3276599"/>
            <a:ext cx="2747639" cy="157948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7" name="Picture 6">
            <a:extLst>
              <a:ext uri="{FF2B5EF4-FFF2-40B4-BE49-F238E27FC236}">
                <a16:creationId xmlns:a16="http://schemas.microsoft.com/office/drawing/2014/main" id="{9EA1BBC2-E7FB-C3C3-7DBF-7A9A853858FD}"/>
              </a:ext>
            </a:extLst>
          </p:cNvPr>
          <p:cNvPicPr>
            <a:picLocks noChangeAspect="1"/>
          </p:cNvPicPr>
          <p:nvPr/>
        </p:nvPicPr>
        <p:blipFill>
          <a:blip r:embed="rId2"/>
          <a:stretch>
            <a:fillRect/>
          </a:stretch>
        </p:blipFill>
        <p:spPr>
          <a:xfrm>
            <a:off x="5727900" y="4027825"/>
            <a:ext cx="3799671" cy="251108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6397991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14669" y="413609"/>
            <a:ext cx="10973540" cy="586150"/>
          </a:xfrm>
        </p:spPr>
        <p:txBody>
          <a:bodyPr/>
          <a:lstStyle/>
          <a:p>
            <a:r>
              <a:rPr lang="en-US" sz="4000" dirty="0">
                <a:latin typeface="Garamond" panose="02020404030301010803" pitchFamily="18" charset="0"/>
              </a:rPr>
              <a:t>Collaborative filtering recommendation systems</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30</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EE5B3F8F-B0B4-3F53-E59D-71654E6E19A6}"/>
              </a:ext>
            </a:extLst>
          </p:cNvPr>
          <p:cNvSpPr txBox="1"/>
          <p:nvPr/>
        </p:nvSpPr>
        <p:spPr>
          <a:xfrm>
            <a:off x="381000" y="1615736"/>
            <a:ext cx="8585447" cy="369332"/>
          </a:xfrm>
          <a:prstGeom prst="rect">
            <a:avLst/>
          </a:prstGeom>
          <a:noFill/>
        </p:spPr>
        <p:txBody>
          <a:bodyPr wrap="square" rtlCol="0">
            <a:spAutoFit/>
          </a:bodyPr>
          <a:lstStyle/>
          <a:p>
            <a:r>
              <a:rPr lang="en-US" b="1" dirty="0">
                <a:latin typeface="Garamond" panose="02020404030301010803" pitchFamily="18" charset="0"/>
              </a:rPr>
              <a:t>Based on : </a:t>
            </a:r>
            <a:r>
              <a:rPr lang="en-US" dirty="0">
                <a:latin typeface="Garamond" panose="02020404030301010803" pitchFamily="18" charset="0"/>
              </a:rPr>
              <a:t>Relationships exist between products &amp; people’s interests</a:t>
            </a:r>
          </a:p>
        </p:txBody>
      </p:sp>
      <p:sp>
        <p:nvSpPr>
          <p:cNvPr id="7" name="TextBox 6">
            <a:extLst>
              <a:ext uri="{FF2B5EF4-FFF2-40B4-BE49-F238E27FC236}">
                <a16:creationId xmlns:a16="http://schemas.microsoft.com/office/drawing/2014/main" id="{81234E23-B7F4-A2FD-578A-41D406AF00A3}"/>
              </a:ext>
            </a:extLst>
          </p:cNvPr>
          <p:cNvSpPr txBox="1"/>
          <p:nvPr/>
        </p:nvSpPr>
        <p:spPr>
          <a:xfrm>
            <a:off x="470517" y="2712024"/>
            <a:ext cx="4252404" cy="2308324"/>
          </a:xfrm>
          <a:prstGeom prst="rect">
            <a:avLst/>
          </a:prstGeom>
          <a:noFill/>
        </p:spPr>
        <p:txBody>
          <a:bodyPr wrap="square" rtlCol="0">
            <a:spAutoFit/>
          </a:bodyPr>
          <a:lstStyle/>
          <a:p>
            <a:pPr marL="342900" indent="-342900">
              <a:buAutoNum type="arabicParenR"/>
            </a:pPr>
            <a:r>
              <a:rPr lang="en-US" b="1" dirty="0">
                <a:latin typeface="Garamond" panose="02020404030301010803" pitchFamily="18" charset="0"/>
              </a:rPr>
              <a:t>User-based</a:t>
            </a:r>
            <a:r>
              <a:rPr lang="en-US" dirty="0">
                <a:latin typeface="Garamond" panose="02020404030301010803" pitchFamily="18" charset="0"/>
              </a:rPr>
              <a:t> collaborative filtering</a:t>
            </a:r>
          </a:p>
          <a:p>
            <a:pPr marL="800100" lvl="1" indent="-342900">
              <a:buFont typeface="Wingdings" panose="05000000000000000000" pitchFamily="2" charset="2"/>
              <a:buChar char="v"/>
            </a:pPr>
            <a:r>
              <a:rPr lang="en-US" dirty="0">
                <a:latin typeface="Garamond" panose="02020404030301010803" pitchFamily="18" charset="0"/>
              </a:rPr>
              <a:t>Based on user’s similarities/ user’s neighborhood</a:t>
            </a:r>
          </a:p>
          <a:p>
            <a:pPr marL="342900" indent="-342900">
              <a:buAutoNum type="arabicParenR"/>
            </a:pPr>
            <a:endParaRPr lang="en-US" dirty="0">
              <a:latin typeface="Garamond" panose="02020404030301010803" pitchFamily="18" charset="0"/>
            </a:endParaRPr>
          </a:p>
          <a:p>
            <a:pPr marL="342900" indent="-342900">
              <a:buAutoNum type="arabicParenR"/>
            </a:pPr>
            <a:endParaRPr lang="en-US" dirty="0">
              <a:latin typeface="Garamond" panose="02020404030301010803" pitchFamily="18" charset="0"/>
            </a:endParaRPr>
          </a:p>
          <a:p>
            <a:pPr marL="342900" indent="-342900">
              <a:buAutoNum type="arabicParenR"/>
            </a:pPr>
            <a:endParaRPr lang="en-US" dirty="0">
              <a:latin typeface="Garamond" panose="02020404030301010803" pitchFamily="18" charset="0"/>
            </a:endParaRPr>
          </a:p>
          <a:p>
            <a:pPr marL="342900" indent="-342900">
              <a:buAutoNum type="arabicParenR"/>
            </a:pPr>
            <a:r>
              <a:rPr lang="en-US" b="1" dirty="0">
                <a:latin typeface="Garamond" panose="02020404030301010803" pitchFamily="18" charset="0"/>
              </a:rPr>
              <a:t>Item-based</a:t>
            </a:r>
            <a:r>
              <a:rPr lang="en-US" dirty="0">
                <a:latin typeface="Garamond" panose="02020404030301010803" pitchFamily="18" charset="0"/>
              </a:rPr>
              <a:t> collaborative filtering</a:t>
            </a:r>
          </a:p>
          <a:p>
            <a:pPr marL="800100" lvl="1" indent="-342900">
              <a:buFont typeface="Wingdings" panose="05000000000000000000" pitchFamily="2" charset="2"/>
              <a:buChar char="v"/>
            </a:pPr>
            <a:r>
              <a:rPr lang="en-US" dirty="0">
                <a:latin typeface="Garamond" panose="02020404030301010803" pitchFamily="18" charset="0"/>
              </a:rPr>
              <a:t>Based on item’s similarity</a:t>
            </a:r>
          </a:p>
        </p:txBody>
      </p:sp>
      <p:sp>
        <p:nvSpPr>
          <p:cNvPr id="5" name="TextBox 4">
            <a:extLst>
              <a:ext uri="{FF2B5EF4-FFF2-40B4-BE49-F238E27FC236}">
                <a16:creationId xmlns:a16="http://schemas.microsoft.com/office/drawing/2014/main" id="{250D9D5E-CBC4-2945-0CCA-1770ABFC60EC}"/>
              </a:ext>
            </a:extLst>
          </p:cNvPr>
          <p:cNvSpPr txBox="1"/>
          <p:nvPr/>
        </p:nvSpPr>
        <p:spPr>
          <a:xfrm>
            <a:off x="470517" y="2299317"/>
            <a:ext cx="3467248" cy="369332"/>
          </a:xfrm>
          <a:prstGeom prst="rect">
            <a:avLst/>
          </a:prstGeom>
          <a:noFill/>
        </p:spPr>
        <p:txBody>
          <a:bodyPr wrap="square" rtlCol="0">
            <a:spAutoFit/>
          </a:bodyPr>
          <a:lstStyle/>
          <a:p>
            <a:r>
              <a:rPr lang="en-US" b="1" dirty="0">
                <a:latin typeface="Garamond" panose="02020404030301010803" pitchFamily="18" charset="0"/>
              </a:rPr>
              <a:t>Two approaches:</a:t>
            </a:r>
          </a:p>
        </p:txBody>
      </p:sp>
      <p:sp>
        <p:nvSpPr>
          <p:cNvPr id="9" name="AutoShape 2">
            <a:extLst>
              <a:ext uri="{FF2B5EF4-FFF2-40B4-BE49-F238E27FC236}">
                <a16:creationId xmlns:a16="http://schemas.microsoft.com/office/drawing/2014/main" id="{FBAA817A-C027-1B33-A882-F8E4881EB87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10" name="Picture 9">
            <a:extLst>
              <a:ext uri="{FF2B5EF4-FFF2-40B4-BE49-F238E27FC236}">
                <a16:creationId xmlns:a16="http://schemas.microsoft.com/office/drawing/2014/main" id="{EDFA3433-689D-BABF-2259-B80FEA6ACF3D}"/>
              </a:ext>
            </a:extLst>
          </p:cNvPr>
          <p:cNvPicPr>
            <a:picLocks noChangeAspect="1"/>
          </p:cNvPicPr>
          <p:nvPr/>
        </p:nvPicPr>
        <p:blipFill>
          <a:blip r:embed="rId2"/>
          <a:stretch>
            <a:fillRect/>
          </a:stretch>
        </p:blipFill>
        <p:spPr>
          <a:xfrm>
            <a:off x="5286374" y="2182427"/>
            <a:ext cx="6524625" cy="3505200"/>
          </a:xfrm>
          <a:prstGeom prst="rect">
            <a:avLst/>
          </a:prstGeom>
        </p:spPr>
      </p:pic>
    </p:spTree>
    <p:extLst>
      <p:ext uri="{BB962C8B-B14F-4D97-AF65-F5344CB8AC3E}">
        <p14:creationId xmlns:p14="http://schemas.microsoft.com/office/powerpoint/2010/main" val="24333722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719092" y="136525"/>
            <a:ext cx="9996764" cy="1325563"/>
          </a:xfrm>
        </p:spPr>
        <p:txBody>
          <a:bodyPr/>
          <a:lstStyle/>
          <a:p>
            <a:r>
              <a:rPr lang="en-US" dirty="0">
                <a:latin typeface="Garamond" panose="02020404030301010803" pitchFamily="18" charset="0"/>
              </a:rPr>
              <a:t>User-based collaborative filtering</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31</a:t>
            </a:fld>
            <a:endParaRPr lang="en-US" dirty="0">
              <a:latin typeface="Garamond" panose="02020404030301010803" pitchFamily="18" charset="0"/>
            </a:endParaRPr>
          </a:p>
        </p:txBody>
      </p:sp>
      <p:sp>
        <p:nvSpPr>
          <p:cNvPr id="3" name="TextBox 2">
            <a:extLst>
              <a:ext uri="{FF2B5EF4-FFF2-40B4-BE49-F238E27FC236}">
                <a16:creationId xmlns:a16="http://schemas.microsoft.com/office/drawing/2014/main" id="{BCC5B1AB-850A-97AE-2096-238E3ECCF107}"/>
              </a:ext>
            </a:extLst>
          </p:cNvPr>
          <p:cNvSpPr txBox="1"/>
          <p:nvPr/>
        </p:nvSpPr>
        <p:spPr>
          <a:xfrm>
            <a:off x="719092" y="1712443"/>
            <a:ext cx="5237826" cy="2585323"/>
          </a:xfrm>
          <a:prstGeom prst="rect">
            <a:avLst/>
          </a:prstGeom>
          <a:noFill/>
        </p:spPr>
        <p:txBody>
          <a:bodyPr wrap="square" rtlCol="0">
            <a:spAutoFit/>
          </a:bodyPr>
          <a:lstStyle/>
          <a:p>
            <a:r>
              <a:rPr lang="en-US" dirty="0">
                <a:latin typeface="Garamond" panose="02020404030301010803" pitchFamily="18" charset="0"/>
              </a:rPr>
              <a:t>Similarity on things like:</a:t>
            </a:r>
          </a:p>
          <a:p>
            <a:pPr marL="285750" indent="-285750">
              <a:buFont typeface="Wingdings" panose="05000000000000000000" pitchFamily="2" charset="2"/>
              <a:buChar char="ü"/>
            </a:pPr>
            <a:r>
              <a:rPr lang="en-US" dirty="0">
                <a:latin typeface="Garamond" panose="02020404030301010803" pitchFamily="18" charset="0"/>
              </a:rPr>
              <a:t>History</a:t>
            </a:r>
          </a:p>
          <a:p>
            <a:pPr marL="285750" indent="-285750">
              <a:buFont typeface="Wingdings" panose="05000000000000000000" pitchFamily="2" charset="2"/>
              <a:buChar char="ü"/>
            </a:pPr>
            <a:r>
              <a:rPr lang="en-US" dirty="0">
                <a:latin typeface="Garamond" panose="02020404030301010803" pitchFamily="18" charset="0"/>
              </a:rPr>
              <a:t>Preference</a:t>
            </a:r>
          </a:p>
          <a:p>
            <a:pPr marL="285750" indent="-285750">
              <a:buFont typeface="Wingdings" panose="05000000000000000000" pitchFamily="2" charset="2"/>
              <a:buChar char="ü"/>
            </a:pPr>
            <a:r>
              <a:rPr lang="en-US" dirty="0">
                <a:latin typeface="Garamond" panose="02020404030301010803" pitchFamily="18" charset="0"/>
              </a:rPr>
              <a:t>Choices</a:t>
            </a:r>
          </a:p>
          <a:p>
            <a:endParaRPr lang="en-US" dirty="0">
              <a:latin typeface="Garamond" panose="02020404030301010803" pitchFamily="18" charset="0"/>
            </a:endParaRPr>
          </a:p>
          <a:p>
            <a:r>
              <a:rPr lang="en-US" b="1" dirty="0">
                <a:latin typeface="Garamond" panose="02020404030301010803" pitchFamily="18" charset="0"/>
              </a:rPr>
              <a:t>Active user: </a:t>
            </a:r>
            <a:r>
              <a:rPr lang="en-US" dirty="0">
                <a:solidFill>
                  <a:srgbClr val="1F1F1F"/>
                </a:solidFill>
                <a:latin typeface="Garamond" panose="02020404030301010803" pitchFamily="18" charset="0"/>
              </a:rPr>
              <a:t>U</a:t>
            </a:r>
            <a:r>
              <a:rPr lang="en-US" b="0" i="0" dirty="0">
                <a:solidFill>
                  <a:srgbClr val="1F1F1F"/>
                </a:solidFill>
                <a:effectLst/>
                <a:latin typeface="Garamond" panose="02020404030301010803" pitchFamily="18" charset="0"/>
              </a:rPr>
              <a:t>ser for whom the recommendation is aimed</a:t>
            </a:r>
          </a:p>
          <a:p>
            <a:endParaRPr lang="en-US" dirty="0">
              <a:latin typeface="Garamond" panose="02020404030301010803" pitchFamily="18" charset="0"/>
            </a:endParaRPr>
          </a:p>
          <a:p>
            <a:r>
              <a:rPr lang="en-US" dirty="0">
                <a:latin typeface="Garamond" panose="02020404030301010803" pitchFamily="18" charset="0"/>
              </a:rPr>
              <a:t>** E.g., movies that similar users have rated highly</a:t>
            </a:r>
          </a:p>
        </p:txBody>
      </p:sp>
      <p:pic>
        <p:nvPicPr>
          <p:cNvPr id="8" name="Picture 7" descr="A picture containing diagram&#10;&#10;Description automatically generated">
            <a:extLst>
              <a:ext uri="{FF2B5EF4-FFF2-40B4-BE49-F238E27FC236}">
                <a16:creationId xmlns:a16="http://schemas.microsoft.com/office/drawing/2014/main" id="{4CF9D3AB-BBCE-1023-05BC-576D1B6D2505}"/>
              </a:ext>
            </a:extLst>
          </p:cNvPr>
          <p:cNvPicPr>
            <a:picLocks noChangeAspect="1"/>
          </p:cNvPicPr>
          <p:nvPr/>
        </p:nvPicPr>
        <p:blipFill>
          <a:blip r:embed="rId2"/>
          <a:stretch>
            <a:fillRect/>
          </a:stretch>
        </p:blipFill>
        <p:spPr>
          <a:xfrm>
            <a:off x="6235084" y="2317070"/>
            <a:ext cx="5473959" cy="2797627"/>
          </a:xfrm>
          <a:prstGeom prst="rect">
            <a:avLst/>
          </a:prstGeom>
        </p:spPr>
      </p:pic>
    </p:spTree>
    <p:extLst>
      <p:ext uri="{BB962C8B-B14F-4D97-AF65-F5344CB8AC3E}">
        <p14:creationId xmlns:p14="http://schemas.microsoft.com/office/powerpoint/2010/main" val="30836335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400" dirty="0">
                <a:latin typeface="Garamond" panose="02020404030301010803" pitchFamily="18" charset="0"/>
              </a:rPr>
              <a:t>User ratings matrix</a:t>
            </a:r>
            <a:endParaRPr lang="en-US" sz="4300" dirty="0">
              <a:latin typeface="Garamond" panose="02020404030301010803" pitchFamily="18" charset="0"/>
            </a:endParaRP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32</a:t>
            </a:fld>
            <a:endParaRPr lang="en-US" dirty="0">
              <a:latin typeface="Garamond" panose="02020404030301010803" pitchFamily="18" charset="0"/>
            </a:endParaRPr>
          </a:p>
        </p:txBody>
      </p:sp>
      <p:graphicFrame>
        <p:nvGraphicFramePr>
          <p:cNvPr id="14" name="Table 14">
            <a:extLst>
              <a:ext uri="{FF2B5EF4-FFF2-40B4-BE49-F238E27FC236}">
                <a16:creationId xmlns:a16="http://schemas.microsoft.com/office/drawing/2014/main" id="{2EF5DFF5-56EE-AC62-219C-8D2817C99E19}"/>
              </a:ext>
            </a:extLst>
          </p:cNvPr>
          <p:cNvGraphicFramePr>
            <a:graphicFrameLocks noGrp="1"/>
          </p:cNvGraphicFramePr>
          <p:nvPr>
            <p:extLst>
              <p:ext uri="{D42A27DB-BD31-4B8C-83A1-F6EECF244321}">
                <p14:modId xmlns:p14="http://schemas.microsoft.com/office/powerpoint/2010/main" val="3694948149"/>
              </p:ext>
            </p:extLst>
          </p:nvPr>
        </p:nvGraphicFramePr>
        <p:xfrm>
          <a:off x="5288346" y="2876940"/>
          <a:ext cx="6267915" cy="2531032"/>
        </p:xfrm>
        <a:graphic>
          <a:graphicData uri="http://schemas.openxmlformats.org/drawingml/2006/table">
            <a:tbl>
              <a:tblPr bandRow="1">
                <a:tableStyleId>{5C22544A-7EE6-4342-B048-85BDC9FD1C3A}</a:tableStyleId>
              </a:tblPr>
              <a:tblGrid>
                <a:gridCol w="1253583">
                  <a:extLst>
                    <a:ext uri="{9D8B030D-6E8A-4147-A177-3AD203B41FA5}">
                      <a16:colId xmlns:a16="http://schemas.microsoft.com/office/drawing/2014/main" val="3146923412"/>
                    </a:ext>
                  </a:extLst>
                </a:gridCol>
                <a:gridCol w="1253583">
                  <a:extLst>
                    <a:ext uri="{9D8B030D-6E8A-4147-A177-3AD203B41FA5}">
                      <a16:colId xmlns:a16="http://schemas.microsoft.com/office/drawing/2014/main" val="2943084427"/>
                    </a:ext>
                  </a:extLst>
                </a:gridCol>
                <a:gridCol w="1253583">
                  <a:extLst>
                    <a:ext uri="{9D8B030D-6E8A-4147-A177-3AD203B41FA5}">
                      <a16:colId xmlns:a16="http://schemas.microsoft.com/office/drawing/2014/main" val="3137176735"/>
                    </a:ext>
                  </a:extLst>
                </a:gridCol>
                <a:gridCol w="1253583">
                  <a:extLst>
                    <a:ext uri="{9D8B030D-6E8A-4147-A177-3AD203B41FA5}">
                      <a16:colId xmlns:a16="http://schemas.microsoft.com/office/drawing/2014/main" val="202109442"/>
                    </a:ext>
                  </a:extLst>
                </a:gridCol>
                <a:gridCol w="1253583">
                  <a:extLst>
                    <a:ext uri="{9D8B030D-6E8A-4147-A177-3AD203B41FA5}">
                      <a16:colId xmlns:a16="http://schemas.microsoft.com/office/drawing/2014/main" val="661339138"/>
                    </a:ext>
                  </a:extLst>
                </a:gridCol>
              </a:tblGrid>
              <a:tr h="632758">
                <a:tc>
                  <a:txBody>
                    <a:bodyPr/>
                    <a:lstStyle/>
                    <a:p>
                      <a:pPr algn="ctr"/>
                      <a:r>
                        <a:rPr lang="en-US" b="1" dirty="0"/>
                        <a:t>9</a:t>
                      </a:r>
                    </a:p>
                  </a:txBody>
                  <a:tcPr/>
                </a:tc>
                <a:tc>
                  <a:txBody>
                    <a:bodyPr/>
                    <a:lstStyle/>
                    <a:p>
                      <a:pPr algn="ctr"/>
                      <a:r>
                        <a:rPr lang="en-US" b="1" dirty="0"/>
                        <a:t>6</a:t>
                      </a:r>
                    </a:p>
                  </a:txBody>
                  <a:tcPr/>
                </a:tc>
                <a:tc>
                  <a:txBody>
                    <a:bodyPr/>
                    <a:lstStyle/>
                    <a:p>
                      <a:pPr algn="ctr"/>
                      <a:r>
                        <a:rPr lang="en-US" b="1" dirty="0"/>
                        <a:t>8</a:t>
                      </a:r>
                    </a:p>
                  </a:txBody>
                  <a:tcPr/>
                </a:tc>
                <a:tc>
                  <a:txBody>
                    <a:bodyPr/>
                    <a:lstStyle/>
                    <a:p>
                      <a:pPr algn="ctr"/>
                      <a:r>
                        <a:rPr lang="en-US" b="1" dirty="0"/>
                        <a:t>4</a:t>
                      </a:r>
                    </a:p>
                  </a:txBody>
                  <a:tcPr/>
                </a:tc>
                <a:tc>
                  <a:txBody>
                    <a:bodyPr/>
                    <a:lstStyle/>
                    <a:p>
                      <a:pPr algn="ctr"/>
                      <a:endParaRPr lang="en-US" b="1"/>
                    </a:p>
                  </a:txBody>
                  <a:tcPr/>
                </a:tc>
                <a:extLst>
                  <a:ext uri="{0D108BD9-81ED-4DB2-BD59-A6C34878D82A}">
                    <a16:rowId xmlns:a16="http://schemas.microsoft.com/office/drawing/2014/main" val="650561335"/>
                  </a:ext>
                </a:extLst>
              </a:tr>
              <a:tr h="632758">
                <a:tc>
                  <a:txBody>
                    <a:bodyPr/>
                    <a:lstStyle/>
                    <a:p>
                      <a:pPr algn="ctr"/>
                      <a:r>
                        <a:rPr lang="en-US" b="1" dirty="0"/>
                        <a:t>2</a:t>
                      </a:r>
                    </a:p>
                  </a:txBody>
                  <a:tcPr/>
                </a:tc>
                <a:tc>
                  <a:txBody>
                    <a:bodyPr/>
                    <a:lstStyle/>
                    <a:p>
                      <a:pPr algn="ctr"/>
                      <a:r>
                        <a:rPr lang="en-US" b="1" dirty="0"/>
                        <a:t>10</a:t>
                      </a:r>
                    </a:p>
                  </a:txBody>
                  <a:tcPr/>
                </a:tc>
                <a:tc>
                  <a:txBody>
                    <a:bodyPr/>
                    <a:lstStyle/>
                    <a:p>
                      <a:pPr algn="ctr"/>
                      <a:r>
                        <a:rPr lang="en-US" b="1" dirty="0"/>
                        <a:t>6</a:t>
                      </a:r>
                    </a:p>
                  </a:txBody>
                  <a:tcPr/>
                </a:tc>
                <a:tc>
                  <a:txBody>
                    <a:bodyPr/>
                    <a:lstStyle/>
                    <a:p>
                      <a:pPr algn="ctr"/>
                      <a:endParaRPr lang="en-US" b="1" dirty="0"/>
                    </a:p>
                  </a:txBody>
                  <a:tcPr/>
                </a:tc>
                <a:tc>
                  <a:txBody>
                    <a:bodyPr/>
                    <a:lstStyle/>
                    <a:p>
                      <a:pPr algn="ctr"/>
                      <a:r>
                        <a:rPr lang="en-US" b="1" dirty="0"/>
                        <a:t>8</a:t>
                      </a:r>
                    </a:p>
                  </a:txBody>
                  <a:tcPr/>
                </a:tc>
                <a:extLst>
                  <a:ext uri="{0D108BD9-81ED-4DB2-BD59-A6C34878D82A}">
                    <a16:rowId xmlns:a16="http://schemas.microsoft.com/office/drawing/2014/main" val="1023995628"/>
                  </a:ext>
                </a:extLst>
              </a:tr>
              <a:tr h="632758">
                <a:tc>
                  <a:txBody>
                    <a:bodyPr/>
                    <a:lstStyle/>
                    <a:p>
                      <a:pPr algn="ctr"/>
                      <a:r>
                        <a:rPr lang="en-US" b="1" dirty="0"/>
                        <a:t>5</a:t>
                      </a:r>
                    </a:p>
                  </a:txBody>
                  <a:tcPr/>
                </a:tc>
                <a:tc>
                  <a:txBody>
                    <a:bodyPr/>
                    <a:lstStyle/>
                    <a:p>
                      <a:pPr algn="ctr"/>
                      <a:r>
                        <a:rPr lang="en-US" b="1" dirty="0"/>
                        <a:t>9</a:t>
                      </a:r>
                    </a:p>
                  </a:txBody>
                  <a:tcPr/>
                </a:tc>
                <a:tc>
                  <a:txBody>
                    <a:bodyPr/>
                    <a:lstStyle/>
                    <a:p>
                      <a:pPr algn="ctr"/>
                      <a:endParaRPr lang="en-US" b="1" dirty="0"/>
                    </a:p>
                  </a:txBody>
                  <a:tcPr/>
                </a:tc>
                <a:tc>
                  <a:txBody>
                    <a:bodyPr/>
                    <a:lstStyle/>
                    <a:p>
                      <a:pPr algn="ctr"/>
                      <a:r>
                        <a:rPr lang="en-US" b="1" dirty="0"/>
                        <a:t>10</a:t>
                      </a:r>
                    </a:p>
                  </a:txBody>
                  <a:tcPr/>
                </a:tc>
                <a:tc>
                  <a:txBody>
                    <a:bodyPr/>
                    <a:lstStyle/>
                    <a:p>
                      <a:pPr algn="ctr"/>
                      <a:r>
                        <a:rPr lang="en-US" b="1" dirty="0"/>
                        <a:t>7</a:t>
                      </a:r>
                    </a:p>
                  </a:txBody>
                  <a:tcPr/>
                </a:tc>
                <a:extLst>
                  <a:ext uri="{0D108BD9-81ED-4DB2-BD59-A6C34878D82A}">
                    <a16:rowId xmlns:a16="http://schemas.microsoft.com/office/drawing/2014/main" val="3056805182"/>
                  </a:ext>
                </a:extLst>
              </a:tr>
              <a:tr h="632758">
                <a:tc>
                  <a:txBody>
                    <a:bodyPr/>
                    <a:lstStyle/>
                    <a:p>
                      <a:pPr algn="ctr"/>
                      <a:r>
                        <a:rPr lang="en-US" b="1" dirty="0">
                          <a:solidFill>
                            <a:srgbClr val="FF0000"/>
                          </a:solidFill>
                        </a:rPr>
                        <a:t>?</a:t>
                      </a:r>
                    </a:p>
                  </a:txBody>
                  <a:tcPr/>
                </a:tc>
                <a:tc>
                  <a:txBody>
                    <a:bodyPr/>
                    <a:lstStyle/>
                    <a:p>
                      <a:pPr algn="ctr"/>
                      <a:r>
                        <a:rPr lang="en-US" b="1" dirty="0"/>
                        <a:t>10</a:t>
                      </a:r>
                    </a:p>
                  </a:txBody>
                  <a:tcPr/>
                </a:tc>
                <a:tc>
                  <a:txBody>
                    <a:bodyPr/>
                    <a:lstStyle/>
                    <a:p>
                      <a:pPr algn="ctr"/>
                      <a:r>
                        <a:rPr lang="en-US" b="1" dirty="0"/>
                        <a:t>7</a:t>
                      </a:r>
                    </a:p>
                  </a:txBody>
                  <a:tcPr/>
                </a:tc>
                <a:tc>
                  <a:txBody>
                    <a:bodyPr/>
                    <a:lstStyle/>
                    <a:p>
                      <a:pPr algn="ctr"/>
                      <a:r>
                        <a:rPr lang="en-US" b="1" dirty="0"/>
                        <a:t>8</a:t>
                      </a:r>
                    </a:p>
                  </a:txBody>
                  <a:tcPr/>
                </a:tc>
                <a:tc>
                  <a:txBody>
                    <a:bodyPr/>
                    <a:lstStyle/>
                    <a:p>
                      <a:pPr algn="ctr"/>
                      <a:r>
                        <a:rPr lang="en-US" b="1" dirty="0">
                          <a:solidFill>
                            <a:srgbClr val="FF0000"/>
                          </a:solidFill>
                        </a:rPr>
                        <a:t>?</a:t>
                      </a:r>
                    </a:p>
                  </a:txBody>
                  <a:tcPr/>
                </a:tc>
                <a:extLst>
                  <a:ext uri="{0D108BD9-81ED-4DB2-BD59-A6C34878D82A}">
                    <a16:rowId xmlns:a16="http://schemas.microsoft.com/office/drawing/2014/main" val="4096881079"/>
                  </a:ext>
                </a:extLst>
              </a:tr>
            </a:tbl>
          </a:graphicData>
        </a:graphic>
      </p:graphicFrame>
      <p:pic>
        <p:nvPicPr>
          <p:cNvPr id="15" name="Picture 14">
            <a:extLst>
              <a:ext uri="{FF2B5EF4-FFF2-40B4-BE49-F238E27FC236}">
                <a16:creationId xmlns:a16="http://schemas.microsoft.com/office/drawing/2014/main" id="{AE64C1A2-83FC-43CF-08B0-35FF78DF1B7B}"/>
              </a:ext>
            </a:extLst>
          </p:cNvPr>
          <p:cNvPicPr>
            <a:picLocks noChangeAspect="1"/>
          </p:cNvPicPr>
          <p:nvPr/>
        </p:nvPicPr>
        <p:blipFill>
          <a:blip r:embed="rId2"/>
          <a:stretch>
            <a:fillRect/>
          </a:stretch>
        </p:blipFill>
        <p:spPr>
          <a:xfrm>
            <a:off x="5497002" y="1500551"/>
            <a:ext cx="803184" cy="1302131"/>
          </a:xfrm>
          <a:prstGeom prst="rect">
            <a:avLst/>
          </a:prstGeom>
        </p:spPr>
      </p:pic>
      <p:pic>
        <p:nvPicPr>
          <p:cNvPr id="16" name="Picture 15">
            <a:extLst>
              <a:ext uri="{FF2B5EF4-FFF2-40B4-BE49-F238E27FC236}">
                <a16:creationId xmlns:a16="http://schemas.microsoft.com/office/drawing/2014/main" id="{DA86D091-5113-E803-0BE3-48CB55308BB1}"/>
              </a:ext>
            </a:extLst>
          </p:cNvPr>
          <p:cNvPicPr>
            <a:picLocks noChangeAspect="1"/>
          </p:cNvPicPr>
          <p:nvPr/>
        </p:nvPicPr>
        <p:blipFill>
          <a:blip r:embed="rId3"/>
          <a:stretch>
            <a:fillRect/>
          </a:stretch>
        </p:blipFill>
        <p:spPr>
          <a:xfrm>
            <a:off x="6697809" y="1512990"/>
            <a:ext cx="889011" cy="1289692"/>
          </a:xfrm>
          <a:prstGeom prst="rect">
            <a:avLst/>
          </a:prstGeom>
        </p:spPr>
      </p:pic>
      <p:pic>
        <p:nvPicPr>
          <p:cNvPr id="17" name="Picture 16">
            <a:extLst>
              <a:ext uri="{FF2B5EF4-FFF2-40B4-BE49-F238E27FC236}">
                <a16:creationId xmlns:a16="http://schemas.microsoft.com/office/drawing/2014/main" id="{4FB66663-390B-E711-3CE3-F93EBE136FA4}"/>
              </a:ext>
            </a:extLst>
          </p:cNvPr>
          <p:cNvPicPr>
            <a:picLocks noChangeAspect="1"/>
          </p:cNvPicPr>
          <p:nvPr/>
        </p:nvPicPr>
        <p:blipFill>
          <a:blip r:embed="rId4"/>
          <a:stretch>
            <a:fillRect/>
          </a:stretch>
        </p:blipFill>
        <p:spPr>
          <a:xfrm>
            <a:off x="7984443" y="1450030"/>
            <a:ext cx="919278" cy="1352652"/>
          </a:xfrm>
          <a:prstGeom prst="rect">
            <a:avLst/>
          </a:prstGeom>
        </p:spPr>
      </p:pic>
      <p:pic>
        <p:nvPicPr>
          <p:cNvPr id="18" name="Picture 17">
            <a:extLst>
              <a:ext uri="{FF2B5EF4-FFF2-40B4-BE49-F238E27FC236}">
                <a16:creationId xmlns:a16="http://schemas.microsoft.com/office/drawing/2014/main" id="{344992F9-603A-8FB8-A245-840B61177BBB}"/>
              </a:ext>
            </a:extLst>
          </p:cNvPr>
          <p:cNvPicPr>
            <a:picLocks noChangeAspect="1"/>
          </p:cNvPicPr>
          <p:nvPr/>
        </p:nvPicPr>
        <p:blipFill>
          <a:blip r:embed="rId5"/>
          <a:stretch>
            <a:fillRect/>
          </a:stretch>
        </p:blipFill>
        <p:spPr>
          <a:xfrm>
            <a:off x="9258660" y="1504492"/>
            <a:ext cx="919278" cy="1294247"/>
          </a:xfrm>
          <a:prstGeom prst="rect">
            <a:avLst/>
          </a:prstGeom>
        </p:spPr>
      </p:pic>
      <p:pic>
        <p:nvPicPr>
          <p:cNvPr id="19" name="Picture 18">
            <a:extLst>
              <a:ext uri="{FF2B5EF4-FFF2-40B4-BE49-F238E27FC236}">
                <a16:creationId xmlns:a16="http://schemas.microsoft.com/office/drawing/2014/main" id="{A73002E6-3B81-BE0E-DC2A-D62B01F5F466}"/>
              </a:ext>
            </a:extLst>
          </p:cNvPr>
          <p:cNvPicPr>
            <a:picLocks noChangeAspect="1"/>
          </p:cNvPicPr>
          <p:nvPr/>
        </p:nvPicPr>
        <p:blipFill>
          <a:blip r:embed="rId6"/>
          <a:stretch>
            <a:fillRect/>
          </a:stretch>
        </p:blipFill>
        <p:spPr>
          <a:xfrm>
            <a:off x="10532877" y="1396706"/>
            <a:ext cx="889011" cy="1382905"/>
          </a:xfrm>
          <a:prstGeom prst="rect">
            <a:avLst/>
          </a:prstGeom>
        </p:spPr>
      </p:pic>
      <p:pic>
        <p:nvPicPr>
          <p:cNvPr id="21" name="Picture 20">
            <a:extLst>
              <a:ext uri="{FF2B5EF4-FFF2-40B4-BE49-F238E27FC236}">
                <a16:creationId xmlns:a16="http://schemas.microsoft.com/office/drawing/2014/main" id="{5344F75D-83D3-27F4-80B3-1DBEDE9BE603}"/>
              </a:ext>
            </a:extLst>
          </p:cNvPr>
          <p:cNvPicPr>
            <a:picLocks noChangeAspect="1"/>
          </p:cNvPicPr>
          <p:nvPr/>
        </p:nvPicPr>
        <p:blipFill>
          <a:blip r:embed="rId7"/>
          <a:stretch>
            <a:fillRect/>
          </a:stretch>
        </p:blipFill>
        <p:spPr>
          <a:xfrm>
            <a:off x="4494349" y="2492156"/>
            <a:ext cx="574304" cy="769567"/>
          </a:xfrm>
          <a:prstGeom prst="rect">
            <a:avLst/>
          </a:prstGeom>
        </p:spPr>
      </p:pic>
      <p:pic>
        <p:nvPicPr>
          <p:cNvPr id="23" name="Picture 22">
            <a:extLst>
              <a:ext uri="{FF2B5EF4-FFF2-40B4-BE49-F238E27FC236}">
                <a16:creationId xmlns:a16="http://schemas.microsoft.com/office/drawing/2014/main" id="{D4D3C525-E914-66FD-F7BD-5489CF8DA151}"/>
              </a:ext>
            </a:extLst>
          </p:cNvPr>
          <p:cNvPicPr>
            <a:picLocks noChangeAspect="1"/>
          </p:cNvPicPr>
          <p:nvPr/>
        </p:nvPicPr>
        <p:blipFill>
          <a:blip r:embed="rId8"/>
          <a:stretch>
            <a:fillRect/>
          </a:stretch>
        </p:blipFill>
        <p:spPr>
          <a:xfrm>
            <a:off x="4437173" y="3261723"/>
            <a:ext cx="631480" cy="753344"/>
          </a:xfrm>
          <a:prstGeom prst="rect">
            <a:avLst/>
          </a:prstGeom>
        </p:spPr>
      </p:pic>
      <p:pic>
        <p:nvPicPr>
          <p:cNvPr id="25" name="Picture 24">
            <a:extLst>
              <a:ext uri="{FF2B5EF4-FFF2-40B4-BE49-F238E27FC236}">
                <a16:creationId xmlns:a16="http://schemas.microsoft.com/office/drawing/2014/main" id="{205C852F-0F60-CDB2-3D72-1C2AAAD6091C}"/>
              </a:ext>
            </a:extLst>
          </p:cNvPr>
          <p:cNvPicPr>
            <a:picLocks noChangeAspect="1"/>
          </p:cNvPicPr>
          <p:nvPr/>
        </p:nvPicPr>
        <p:blipFill>
          <a:blip r:embed="rId9"/>
          <a:stretch>
            <a:fillRect/>
          </a:stretch>
        </p:blipFill>
        <p:spPr>
          <a:xfrm>
            <a:off x="4494349" y="4015067"/>
            <a:ext cx="520694" cy="753344"/>
          </a:xfrm>
          <a:prstGeom prst="rect">
            <a:avLst/>
          </a:prstGeom>
        </p:spPr>
      </p:pic>
      <p:pic>
        <p:nvPicPr>
          <p:cNvPr id="27" name="Picture 26">
            <a:extLst>
              <a:ext uri="{FF2B5EF4-FFF2-40B4-BE49-F238E27FC236}">
                <a16:creationId xmlns:a16="http://schemas.microsoft.com/office/drawing/2014/main" id="{CB53CBC3-0901-CBBE-90E0-AAEC5D03A06B}"/>
              </a:ext>
            </a:extLst>
          </p:cNvPr>
          <p:cNvPicPr>
            <a:picLocks noChangeAspect="1"/>
          </p:cNvPicPr>
          <p:nvPr/>
        </p:nvPicPr>
        <p:blipFill>
          <a:blip r:embed="rId10"/>
          <a:stretch>
            <a:fillRect/>
          </a:stretch>
        </p:blipFill>
        <p:spPr>
          <a:xfrm>
            <a:off x="4494349" y="4811222"/>
            <a:ext cx="551458" cy="710533"/>
          </a:xfrm>
          <a:prstGeom prst="rect">
            <a:avLst/>
          </a:prstGeom>
        </p:spPr>
      </p:pic>
      <p:sp>
        <p:nvSpPr>
          <p:cNvPr id="28" name="TextBox 27">
            <a:extLst>
              <a:ext uri="{FF2B5EF4-FFF2-40B4-BE49-F238E27FC236}">
                <a16:creationId xmlns:a16="http://schemas.microsoft.com/office/drawing/2014/main" id="{AFB37F13-E6A2-0B27-3AD6-094A25B92E3E}"/>
              </a:ext>
            </a:extLst>
          </p:cNvPr>
          <p:cNvSpPr txBox="1"/>
          <p:nvPr/>
        </p:nvSpPr>
        <p:spPr>
          <a:xfrm>
            <a:off x="4366665" y="5564566"/>
            <a:ext cx="1358284" cy="369332"/>
          </a:xfrm>
          <a:prstGeom prst="rect">
            <a:avLst/>
          </a:prstGeom>
          <a:noFill/>
        </p:spPr>
        <p:txBody>
          <a:bodyPr wrap="square" rtlCol="0">
            <a:spAutoFit/>
          </a:bodyPr>
          <a:lstStyle/>
          <a:p>
            <a:r>
              <a:rPr lang="en-US" b="1" dirty="0">
                <a:latin typeface="Garamond" panose="02020404030301010803" pitchFamily="18" charset="0"/>
              </a:rPr>
              <a:t>Active User</a:t>
            </a:r>
          </a:p>
        </p:txBody>
      </p:sp>
      <p:sp>
        <p:nvSpPr>
          <p:cNvPr id="29" name="TextBox 28">
            <a:extLst>
              <a:ext uri="{FF2B5EF4-FFF2-40B4-BE49-F238E27FC236}">
                <a16:creationId xmlns:a16="http://schemas.microsoft.com/office/drawing/2014/main" id="{331BB781-45A5-654A-7E7A-6AD803ECC428}"/>
              </a:ext>
            </a:extLst>
          </p:cNvPr>
          <p:cNvSpPr txBox="1"/>
          <p:nvPr/>
        </p:nvSpPr>
        <p:spPr>
          <a:xfrm>
            <a:off x="381000" y="1450030"/>
            <a:ext cx="3893656" cy="2031325"/>
          </a:xfrm>
          <a:prstGeom prst="rect">
            <a:avLst/>
          </a:prstGeom>
          <a:noFill/>
        </p:spPr>
        <p:txBody>
          <a:bodyPr wrap="square" rtlCol="0">
            <a:spAutoFit/>
          </a:bodyPr>
          <a:lstStyle/>
          <a:p>
            <a:pPr algn="l"/>
            <a:r>
              <a:rPr lang="en-US" dirty="0">
                <a:solidFill>
                  <a:srgbClr val="1F1F1F"/>
                </a:solidFill>
                <a:latin typeface="Garamond" panose="02020404030301010803" pitchFamily="18" charset="0"/>
              </a:rPr>
              <a:t>F</a:t>
            </a:r>
            <a:r>
              <a:rPr lang="en-US" b="0" i="0" dirty="0">
                <a:solidFill>
                  <a:srgbClr val="1F1F1F"/>
                </a:solidFill>
                <a:effectLst/>
                <a:latin typeface="Garamond" panose="02020404030301010803" pitchFamily="18" charset="0"/>
              </a:rPr>
              <a:t>ind out which of the two movies that </a:t>
            </a:r>
            <a:endParaRPr lang="en-US" b="0" i="0" dirty="0">
              <a:solidFill>
                <a:srgbClr val="333333"/>
              </a:solidFill>
              <a:effectLst/>
              <a:latin typeface="Garamond" panose="02020404030301010803" pitchFamily="18" charset="0"/>
            </a:endParaRPr>
          </a:p>
          <a:p>
            <a:pPr algn="l"/>
            <a:r>
              <a:rPr lang="en-US" b="0" i="0" dirty="0">
                <a:solidFill>
                  <a:srgbClr val="1F1F1F"/>
                </a:solidFill>
                <a:effectLst/>
                <a:latin typeface="Garamond" panose="02020404030301010803" pitchFamily="18" charset="0"/>
              </a:rPr>
              <a:t>our active user hasn't watched should be recommended to her.</a:t>
            </a:r>
          </a:p>
          <a:p>
            <a:pPr algn="l"/>
            <a:r>
              <a:rPr lang="en-US" dirty="0">
                <a:solidFill>
                  <a:srgbClr val="1F1F1F"/>
                </a:solidFill>
                <a:latin typeface="Garamond" panose="02020404030301010803" pitchFamily="18" charset="0"/>
              </a:rPr>
              <a:t>These two movies are:</a:t>
            </a:r>
          </a:p>
          <a:p>
            <a:pPr marL="285750" indent="-285750" algn="l">
              <a:buFont typeface="Wingdings" panose="05000000000000000000" pitchFamily="2" charset="2"/>
              <a:buChar char="ü"/>
            </a:pPr>
            <a:r>
              <a:rPr lang="en-US" dirty="0">
                <a:solidFill>
                  <a:srgbClr val="1F1F1F"/>
                </a:solidFill>
                <a:latin typeface="Garamond" panose="02020404030301010803" pitchFamily="18" charset="0"/>
              </a:rPr>
              <a:t>Batman v Superman</a:t>
            </a:r>
          </a:p>
          <a:p>
            <a:pPr marL="285750" indent="-285750" algn="l">
              <a:buFont typeface="Wingdings" panose="05000000000000000000" pitchFamily="2" charset="2"/>
              <a:buChar char="ü"/>
            </a:pPr>
            <a:r>
              <a:rPr lang="en-US" dirty="0">
                <a:solidFill>
                  <a:srgbClr val="1F1F1F"/>
                </a:solidFill>
                <a:latin typeface="Garamond" panose="02020404030301010803" pitchFamily="18" charset="0"/>
              </a:rPr>
              <a:t>Batman begins</a:t>
            </a:r>
          </a:p>
          <a:p>
            <a:pPr marL="285750" indent="-285750" algn="l">
              <a:buFont typeface="Wingdings" panose="05000000000000000000" pitchFamily="2" charset="2"/>
              <a:buChar char="ü"/>
            </a:pPr>
            <a:endParaRPr lang="en-US" b="0" i="0" dirty="0">
              <a:solidFill>
                <a:srgbClr val="333333"/>
              </a:solidFill>
              <a:effectLst/>
              <a:latin typeface="Garamond" panose="02020404030301010803" pitchFamily="18" charset="0"/>
            </a:endParaRPr>
          </a:p>
        </p:txBody>
      </p:sp>
    </p:spTree>
    <p:extLst>
      <p:ext uri="{BB962C8B-B14F-4D97-AF65-F5344CB8AC3E}">
        <p14:creationId xmlns:p14="http://schemas.microsoft.com/office/powerpoint/2010/main" val="24130363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374093" y="257452"/>
            <a:ext cx="9779183" cy="844053"/>
          </a:xfrm>
        </p:spPr>
        <p:txBody>
          <a:bodyPr/>
          <a:lstStyle/>
          <a:p>
            <a:r>
              <a:rPr lang="en-US" sz="4800" dirty="0">
                <a:latin typeface="Garamond" panose="02020404030301010803" pitchFamily="18" charset="0"/>
              </a:rPr>
              <a:t>Similarity weights</a:t>
            </a:r>
            <a:endParaRPr lang="en-US" dirty="0">
              <a:latin typeface="Garamond" panose="02020404030301010803" pitchFamily="18" charset="0"/>
            </a:endParaRP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33</a:t>
            </a:fld>
            <a:endParaRPr lang="en-US" dirty="0">
              <a:latin typeface="Garamond" panose="02020404030301010803" pitchFamily="18" charset="0"/>
            </a:endParaRPr>
          </a:p>
        </p:txBody>
      </p:sp>
      <p:sp>
        <p:nvSpPr>
          <p:cNvPr id="6" name="TextBox 5">
            <a:extLst>
              <a:ext uri="{FF2B5EF4-FFF2-40B4-BE49-F238E27FC236}">
                <a16:creationId xmlns:a16="http://schemas.microsoft.com/office/drawing/2014/main" id="{E7E88BC1-E4DC-C690-7C74-7BF3C86E9EC4}"/>
              </a:ext>
            </a:extLst>
          </p:cNvPr>
          <p:cNvSpPr txBox="1"/>
          <p:nvPr/>
        </p:nvSpPr>
        <p:spPr>
          <a:xfrm>
            <a:off x="594804" y="1438183"/>
            <a:ext cx="4856366" cy="1754326"/>
          </a:xfrm>
          <a:prstGeom prst="rect">
            <a:avLst/>
          </a:prstGeom>
          <a:noFill/>
        </p:spPr>
        <p:txBody>
          <a:bodyPr wrap="square" rtlCol="0">
            <a:spAutoFit/>
          </a:bodyPr>
          <a:lstStyle/>
          <a:p>
            <a:r>
              <a:rPr lang="en-US" dirty="0">
                <a:latin typeface="Garamond" panose="02020404030301010803" pitchFamily="18" charset="0"/>
              </a:rPr>
              <a:t>Several statistical &amp; vectorial techniques (</a:t>
            </a:r>
            <a:r>
              <a:rPr lang="en-US" b="1" dirty="0">
                <a:latin typeface="Garamond" panose="02020404030301010803" pitchFamily="18" charset="0"/>
              </a:rPr>
              <a:t>distance &amp; similarity measurements</a:t>
            </a:r>
            <a:r>
              <a:rPr lang="en-US" dirty="0">
                <a:latin typeface="Garamond" panose="02020404030301010803" pitchFamily="18" charset="0"/>
              </a:rPr>
              <a:t>)</a:t>
            </a:r>
          </a:p>
          <a:p>
            <a:pPr marL="285750" indent="-285750">
              <a:buFont typeface="Wingdings" panose="05000000000000000000" pitchFamily="2" charset="2"/>
              <a:buChar char="ü"/>
            </a:pPr>
            <a:r>
              <a:rPr lang="en-US" dirty="0">
                <a:latin typeface="Garamond" panose="02020404030301010803" pitchFamily="18" charset="0"/>
              </a:rPr>
              <a:t>Euclidean Distance</a:t>
            </a:r>
          </a:p>
          <a:p>
            <a:pPr marL="285750" indent="-285750">
              <a:buFont typeface="Wingdings" panose="05000000000000000000" pitchFamily="2" charset="2"/>
              <a:buChar char="ü"/>
            </a:pPr>
            <a:r>
              <a:rPr lang="en-US" dirty="0">
                <a:latin typeface="Garamond" panose="02020404030301010803" pitchFamily="18" charset="0"/>
              </a:rPr>
              <a:t>Pearson Correlation</a:t>
            </a:r>
          </a:p>
          <a:p>
            <a:pPr marL="285750" indent="-285750">
              <a:buFont typeface="Wingdings" panose="05000000000000000000" pitchFamily="2" charset="2"/>
              <a:buChar char="ü"/>
            </a:pPr>
            <a:r>
              <a:rPr lang="en-US" dirty="0">
                <a:latin typeface="Garamond" panose="02020404030301010803" pitchFamily="18" charset="0"/>
              </a:rPr>
              <a:t>Cosine Similarity</a:t>
            </a:r>
          </a:p>
          <a:p>
            <a:pPr marL="285750" indent="-285750">
              <a:buFont typeface="Wingdings" panose="05000000000000000000" pitchFamily="2" charset="2"/>
              <a:buChar char="ü"/>
            </a:pPr>
            <a:r>
              <a:rPr lang="en-US" dirty="0">
                <a:latin typeface="Garamond" panose="02020404030301010803" pitchFamily="18" charset="0"/>
              </a:rPr>
              <a:t>…</a:t>
            </a:r>
          </a:p>
        </p:txBody>
      </p:sp>
      <p:sp>
        <p:nvSpPr>
          <p:cNvPr id="9" name="TextBox 8">
            <a:extLst>
              <a:ext uri="{FF2B5EF4-FFF2-40B4-BE49-F238E27FC236}">
                <a16:creationId xmlns:a16="http://schemas.microsoft.com/office/drawing/2014/main" id="{E4551A11-BA71-0D8E-D89C-DE9EA9006952}"/>
              </a:ext>
            </a:extLst>
          </p:cNvPr>
          <p:cNvSpPr txBox="1"/>
          <p:nvPr/>
        </p:nvSpPr>
        <p:spPr>
          <a:xfrm>
            <a:off x="611293" y="3242048"/>
            <a:ext cx="2881361" cy="1200329"/>
          </a:xfrm>
          <a:prstGeom prst="rect">
            <a:avLst/>
          </a:prstGeom>
          <a:noFill/>
        </p:spPr>
        <p:txBody>
          <a:bodyPr wrap="square" rtlCol="0">
            <a:spAutoFit/>
          </a:bodyPr>
          <a:lstStyle/>
          <a:p>
            <a:pPr algn="just"/>
            <a:r>
              <a:rPr lang="en-US" b="1" dirty="0">
                <a:latin typeface="Garamond" panose="02020404030301010803" pitchFamily="18" charset="0"/>
              </a:rPr>
              <a:t>Level of similarity between two users:</a:t>
            </a:r>
          </a:p>
          <a:p>
            <a:pPr algn="just"/>
            <a:r>
              <a:rPr lang="en-US" dirty="0">
                <a:latin typeface="Garamond" panose="02020404030301010803" pitchFamily="18" charset="0"/>
              </a:rPr>
              <a:t>Use movies that both of users have rated in the past</a:t>
            </a:r>
          </a:p>
        </p:txBody>
      </p:sp>
      <p:graphicFrame>
        <p:nvGraphicFramePr>
          <p:cNvPr id="10" name="Table 14">
            <a:extLst>
              <a:ext uri="{FF2B5EF4-FFF2-40B4-BE49-F238E27FC236}">
                <a16:creationId xmlns:a16="http://schemas.microsoft.com/office/drawing/2014/main" id="{864B06EC-481C-92F7-2B8C-EBF55DBE8ECB}"/>
              </a:ext>
            </a:extLst>
          </p:cNvPr>
          <p:cNvGraphicFramePr>
            <a:graphicFrameLocks noGrp="1"/>
          </p:cNvGraphicFramePr>
          <p:nvPr>
            <p:extLst>
              <p:ext uri="{D42A27DB-BD31-4B8C-83A1-F6EECF244321}">
                <p14:modId xmlns:p14="http://schemas.microsoft.com/office/powerpoint/2010/main" val="3695407165"/>
              </p:ext>
            </p:extLst>
          </p:nvPr>
        </p:nvGraphicFramePr>
        <p:xfrm>
          <a:off x="4480479" y="3293616"/>
          <a:ext cx="6267915" cy="2531032"/>
        </p:xfrm>
        <a:graphic>
          <a:graphicData uri="http://schemas.openxmlformats.org/drawingml/2006/table">
            <a:tbl>
              <a:tblPr bandRow="1">
                <a:tableStyleId>{5C22544A-7EE6-4342-B048-85BDC9FD1C3A}</a:tableStyleId>
              </a:tblPr>
              <a:tblGrid>
                <a:gridCol w="1253583">
                  <a:extLst>
                    <a:ext uri="{9D8B030D-6E8A-4147-A177-3AD203B41FA5}">
                      <a16:colId xmlns:a16="http://schemas.microsoft.com/office/drawing/2014/main" val="3146923412"/>
                    </a:ext>
                  </a:extLst>
                </a:gridCol>
                <a:gridCol w="1253583">
                  <a:extLst>
                    <a:ext uri="{9D8B030D-6E8A-4147-A177-3AD203B41FA5}">
                      <a16:colId xmlns:a16="http://schemas.microsoft.com/office/drawing/2014/main" val="2943084427"/>
                    </a:ext>
                  </a:extLst>
                </a:gridCol>
                <a:gridCol w="1253583">
                  <a:extLst>
                    <a:ext uri="{9D8B030D-6E8A-4147-A177-3AD203B41FA5}">
                      <a16:colId xmlns:a16="http://schemas.microsoft.com/office/drawing/2014/main" val="3137176735"/>
                    </a:ext>
                  </a:extLst>
                </a:gridCol>
                <a:gridCol w="1253583">
                  <a:extLst>
                    <a:ext uri="{9D8B030D-6E8A-4147-A177-3AD203B41FA5}">
                      <a16:colId xmlns:a16="http://schemas.microsoft.com/office/drawing/2014/main" val="202109442"/>
                    </a:ext>
                  </a:extLst>
                </a:gridCol>
                <a:gridCol w="1253583">
                  <a:extLst>
                    <a:ext uri="{9D8B030D-6E8A-4147-A177-3AD203B41FA5}">
                      <a16:colId xmlns:a16="http://schemas.microsoft.com/office/drawing/2014/main" val="661339138"/>
                    </a:ext>
                  </a:extLst>
                </a:gridCol>
              </a:tblGrid>
              <a:tr h="632758">
                <a:tc>
                  <a:txBody>
                    <a:bodyPr/>
                    <a:lstStyle/>
                    <a:p>
                      <a:pPr algn="ctr"/>
                      <a:r>
                        <a:rPr lang="en-US" b="1" dirty="0"/>
                        <a:t>9</a:t>
                      </a:r>
                    </a:p>
                  </a:txBody>
                  <a:tcPr/>
                </a:tc>
                <a:tc>
                  <a:txBody>
                    <a:bodyPr/>
                    <a:lstStyle/>
                    <a:p>
                      <a:pPr algn="ctr"/>
                      <a:r>
                        <a:rPr lang="en-US" b="1" dirty="0">
                          <a:solidFill>
                            <a:srgbClr val="FF0000"/>
                          </a:solidFill>
                        </a:rPr>
                        <a:t>6</a:t>
                      </a:r>
                    </a:p>
                  </a:txBody>
                  <a:tcPr/>
                </a:tc>
                <a:tc>
                  <a:txBody>
                    <a:bodyPr/>
                    <a:lstStyle/>
                    <a:p>
                      <a:pPr algn="ctr"/>
                      <a:r>
                        <a:rPr lang="en-US" b="1" dirty="0">
                          <a:solidFill>
                            <a:srgbClr val="FF0000"/>
                          </a:solidFill>
                        </a:rPr>
                        <a:t>8</a:t>
                      </a:r>
                    </a:p>
                  </a:txBody>
                  <a:tcPr/>
                </a:tc>
                <a:tc>
                  <a:txBody>
                    <a:bodyPr/>
                    <a:lstStyle/>
                    <a:p>
                      <a:pPr algn="ctr"/>
                      <a:r>
                        <a:rPr lang="en-US" b="1" dirty="0">
                          <a:solidFill>
                            <a:srgbClr val="FF0000"/>
                          </a:solidFill>
                        </a:rPr>
                        <a:t>4</a:t>
                      </a:r>
                    </a:p>
                  </a:txBody>
                  <a:tcPr/>
                </a:tc>
                <a:tc>
                  <a:txBody>
                    <a:bodyPr/>
                    <a:lstStyle/>
                    <a:p>
                      <a:pPr algn="ctr"/>
                      <a:endParaRPr lang="en-US" b="1"/>
                    </a:p>
                  </a:txBody>
                  <a:tcPr/>
                </a:tc>
                <a:extLst>
                  <a:ext uri="{0D108BD9-81ED-4DB2-BD59-A6C34878D82A}">
                    <a16:rowId xmlns:a16="http://schemas.microsoft.com/office/drawing/2014/main" val="650561335"/>
                  </a:ext>
                </a:extLst>
              </a:tr>
              <a:tr h="632758">
                <a:tc>
                  <a:txBody>
                    <a:bodyPr/>
                    <a:lstStyle/>
                    <a:p>
                      <a:pPr algn="ctr"/>
                      <a:r>
                        <a:rPr lang="en-US" b="1" dirty="0"/>
                        <a:t>2</a:t>
                      </a:r>
                    </a:p>
                  </a:txBody>
                  <a:tcPr/>
                </a:tc>
                <a:tc>
                  <a:txBody>
                    <a:bodyPr/>
                    <a:lstStyle/>
                    <a:p>
                      <a:pPr algn="ctr"/>
                      <a:r>
                        <a:rPr lang="en-US" b="1" dirty="0">
                          <a:solidFill>
                            <a:srgbClr val="FF0000"/>
                          </a:solidFill>
                        </a:rPr>
                        <a:t>10</a:t>
                      </a:r>
                    </a:p>
                  </a:txBody>
                  <a:tcPr/>
                </a:tc>
                <a:tc>
                  <a:txBody>
                    <a:bodyPr/>
                    <a:lstStyle/>
                    <a:p>
                      <a:pPr algn="ctr"/>
                      <a:r>
                        <a:rPr lang="en-US" b="1" dirty="0">
                          <a:solidFill>
                            <a:srgbClr val="FF0000"/>
                          </a:solidFill>
                        </a:rPr>
                        <a:t>6</a:t>
                      </a:r>
                    </a:p>
                  </a:txBody>
                  <a:tcPr/>
                </a:tc>
                <a:tc>
                  <a:txBody>
                    <a:bodyPr/>
                    <a:lstStyle/>
                    <a:p>
                      <a:pPr algn="ctr"/>
                      <a:endParaRPr lang="en-US" b="1" dirty="0">
                        <a:solidFill>
                          <a:srgbClr val="FF0000"/>
                        </a:solidFill>
                      </a:endParaRPr>
                    </a:p>
                  </a:txBody>
                  <a:tcPr/>
                </a:tc>
                <a:tc>
                  <a:txBody>
                    <a:bodyPr/>
                    <a:lstStyle/>
                    <a:p>
                      <a:pPr algn="ctr"/>
                      <a:r>
                        <a:rPr lang="en-US" b="1" dirty="0"/>
                        <a:t>8</a:t>
                      </a:r>
                    </a:p>
                  </a:txBody>
                  <a:tcPr/>
                </a:tc>
                <a:extLst>
                  <a:ext uri="{0D108BD9-81ED-4DB2-BD59-A6C34878D82A}">
                    <a16:rowId xmlns:a16="http://schemas.microsoft.com/office/drawing/2014/main" val="1023995628"/>
                  </a:ext>
                </a:extLst>
              </a:tr>
              <a:tr h="632758">
                <a:tc>
                  <a:txBody>
                    <a:bodyPr/>
                    <a:lstStyle/>
                    <a:p>
                      <a:pPr algn="ctr"/>
                      <a:r>
                        <a:rPr lang="en-US" b="1" dirty="0"/>
                        <a:t>5</a:t>
                      </a:r>
                    </a:p>
                  </a:txBody>
                  <a:tcPr/>
                </a:tc>
                <a:tc>
                  <a:txBody>
                    <a:bodyPr/>
                    <a:lstStyle/>
                    <a:p>
                      <a:pPr algn="ctr"/>
                      <a:r>
                        <a:rPr lang="en-US" b="1" dirty="0">
                          <a:solidFill>
                            <a:srgbClr val="FF0000"/>
                          </a:solidFill>
                        </a:rPr>
                        <a:t>9</a:t>
                      </a:r>
                    </a:p>
                  </a:txBody>
                  <a:tcPr/>
                </a:tc>
                <a:tc>
                  <a:txBody>
                    <a:bodyPr/>
                    <a:lstStyle/>
                    <a:p>
                      <a:pPr algn="ctr"/>
                      <a:endParaRPr lang="en-US" b="1" dirty="0">
                        <a:solidFill>
                          <a:srgbClr val="FF0000"/>
                        </a:solidFill>
                      </a:endParaRPr>
                    </a:p>
                  </a:txBody>
                  <a:tcPr/>
                </a:tc>
                <a:tc>
                  <a:txBody>
                    <a:bodyPr/>
                    <a:lstStyle/>
                    <a:p>
                      <a:pPr algn="ctr"/>
                      <a:r>
                        <a:rPr lang="en-US" b="1" dirty="0">
                          <a:solidFill>
                            <a:srgbClr val="FF0000"/>
                          </a:solidFill>
                        </a:rPr>
                        <a:t>10</a:t>
                      </a:r>
                    </a:p>
                  </a:txBody>
                  <a:tcPr/>
                </a:tc>
                <a:tc>
                  <a:txBody>
                    <a:bodyPr/>
                    <a:lstStyle/>
                    <a:p>
                      <a:pPr algn="ctr"/>
                      <a:r>
                        <a:rPr lang="en-US" b="1" dirty="0"/>
                        <a:t>7</a:t>
                      </a:r>
                    </a:p>
                  </a:txBody>
                  <a:tcPr/>
                </a:tc>
                <a:extLst>
                  <a:ext uri="{0D108BD9-81ED-4DB2-BD59-A6C34878D82A}">
                    <a16:rowId xmlns:a16="http://schemas.microsoft.com/office/drawing/2014/main" val="3056805182"/>
                  </a:ext>
                </a:extLst>
              </a:tr>
              <a:tr h="632758">
                <a:tc>
                  <a:txBody>
                    <a:bodyPr/>
                    <a:lstStyle/>
                    <a:p>
                      <a:pPr algn="ctr"/>
                      <a:r>
                        <a:rPr lang="en-US" b="1" dirty="0">
                          <a:solidFill>
                            <a:schemeClr val="tx1"/>
                          </a:solidFill>
                        </a:rPr>
                        <a:t>?</a:t>
                      </a:r>
                    </a:p>
                  </a:txBody>
                  <a:tcPr/>
                </a:tc>
                <a:tc>
                  <a:txBody>
                    <a:bodyPr/>
                    <a:lstStyle/>
                    <a:p>
                      <a:pPr algn="ctr"/>
                      <a:r>
                        <a:rPr lang="en-US" b="1" dirty="0">
                          <a:solidFill>
                            <a:srgbClr val="FF0000"/>
                          </a:solidFill>
                        </a:rPr>
                        <a:t>10</a:t>
                      </a:r>
                    </a:p>
                  </a:txBody>
                  <a:tcPr/>
                </a:tc>
                <a:tc>
                  <a:txBody>
                    <a:bodyPr/>
                    <a:lstStyle/>
                    <a:p>
                      <a:pPr algn="ctr"/>
                      <a:r>
                        <a:rPr lang="en-US" b="1" dirty="0">
                          <a:solidFill>
                            <a:srgbClr val="FF0000"/>
                          </a:solidFill>
                        </a:rPr>
                        <a:t>7</a:t>
                      </a:r>
                    </a:p>
                  </a:txBody>
                  <a:tcPr/>
                </a:tc>
                <a:tc>
                  <a:txBody>
                    <a:bodyPr/>
                    <a:lstStyle/>
                    <a:p>
                      <a:pPr algn="ctr"/>
                      <a:r>
                        <a:rPr lang="en-US" b="1" dirty="0">
                          <a:solidFill>
                            <a:srgbClr val="FF0000"/>
                          </a:solidFill>
                        </a:rPr>
                        <a:t>8</a:t>
                      </a:r>
                    </a:p>
                  </a:txBody>
                  <a:tcPr/>
                </a:tc>
                <a:tc>
                  <a:txBody>
                    <a:bodyPr/>
                    <a:lstStyle/>
                    <a:p>
                      <a:pPr algn="ctr"/>
                      <a:r>
                        <a:rPr lang="en-US" b="1" dirty="0">
                          <a:solidFill>
                            <a:schemeClr val="tx1"/>
                          </a:solidFill>
                        </a:rPr>
                        <a:t>?</a:t>
                      </a:r>
                    </a:p>
                  </a:txBody>
                  <a:tcPr/>
                </a:tc>
                <a:extLst>
                  <a:ext uri="{0D108BD9-81ED-4DB2-BD59-A6C34878D82A}">
                    <a16:rowId xmlns:a16="http://schemas.microsoft.com/office/drawing/2014/main" val="4096881079"/>
                  </a:ext>
                </a:extLst>
              </a:tr>
            </a:tbl>
          </a:graphicData>
        </a:graphic>
      </p:graphicFrame>
      <p:pic>
        <p:nvPicPr>
          <p:cNvPr id="14" name="Picture 13">
            <a:extLst>
              <a:ext uri="{FF2B5EF4-FFF2-40B4-BE49-F238E27FC236}">
                <a16:creationId xmlns:a16="http://schemas.microsoft.com/office/drawing/2014/main" id="{89CCA89B-0FB6-68CF-3BEB-FCFFDC165AF3}"/>
              </a:ext>
            </a:extLst>
          </p:cNvPr>
          <p:cNvPicPr>
            <a:picLocks noChangeAspect="1"/>
          </p:cNvPicPr>
          <p:nvPr/>
        </p:nvPicPr>
        <p:blipFill>
          <a:blip r:embed="rId2"/>
          <a:stretch>
            <a:fillRect/>
          </a:stretch>
        </p:blipFill>
        <p:spPr>
          <a:xfrm>
            <a:off x="4689135" y="1917227"/>
            <a:ext cx="803184" cy="1302131"/>
          </a:xfrm>
          <a:prstGeom prst="rect">
            <a:avLst/>
          </a:prstGeom>
        </p:spPr>
      </p:pic>
      <p:pic>
        <p:nvPicPr>
          <p:cNvPr id="15" name="Picture 14">
            <a:extLst>
              <a:ext uri="{FF2B5EF4-FFF2-40B4-BE49-F238E27FC236}">
                <a16:creationId xmlns:a16="http://schemas.microsoft.com/office/drawing/2014/main" id="{DCF818B8-6D86-8447-744C-EC0A3DF0CEB3}"/>
              </a:ext>
            </a:extLst>
          </p:cNvPr>
          <p:cNvPicPr>
            <a:picLocks noChangeAspect="1"/>
          </p:cNvPicPr>
          <p:nvPr/>
        </p:nvPicPr>
        <p:blipFill>
          <a:blip r:embed="rId3"/>
          <a:stretch>
            <a:fillRect/>
          </a:stretch>
        </p:blipFill>
        <p:spPr>
          <a:xfrm>
            <a:off x="5889942" y="1929666"/>
            <a:ext cx="889011" cy="1289692"/>
          </a:xfrm>
          <a:prstGeom prst="rect">
            <a:avLst/>
          </a:prstGeom>
        </p:spPr>
      </p:pic>
      <p:pic>
        <p:nvPicPr>
          <p:cNvPr id="16" name="Picture 15">
            <a:extLst>
              <a:ext uri="{FF2B5EF4-FFF2-40B4-BE49-F238E27FC236}">
                <a16:creationId xmlns:a16="http://schemas.microsoft.com/office/drawing/2014/main" id="{6DD21CBC-E0C8-FF32-A17E-EA2F0F4868C8}"/>
              </a:ext>
            </a:extLst>
          </p:cNvPr>
          <p:cNvPicPr>
            <a:picLocks noChangeAspect="1"/>
          </p:cNvPicPr>
          <p:nvPr/>
        </p:nvPicPr>
        <p:blipFill>
          <a:blip r:embed="rId4"/>
          <a:stretch>
            <a:fillRect/>
          </a:stretch>
        </p:blipFill>
        <p:spPr>
          <a:xfrm>
            <a:off x="7176576" y="1866706"/>
            <a:ext cx="919278" cy="1352652"/>
          </a:xfrm>
          <a:prstGeom prst="rect">
            <a:avLst/>
          </a:prstGeom>
        </p:spPr>
      </p:pic>
      <p:pic>
        <p:nvPicPr>
          <p:cNvPr id="17" name="Picture 16">
            <a:extLst>
              <a:ext uri="{FF2B5EF4-FFF2-40B4-BE49-F238E27FC236}">
                <a16:creationId xmlns:a16="http://schemas.microsoft.com/office/drawing/2014/main" id="{684E244F-DE06-0280-15C4-49E768592AD8}"/>
              </a:ext>
            </a:extLst>
          </p:cNvPr>
          <p:cNvPicPr>
            <a:picLocks noChangeAspect="1"/>
          </p:cNvPicPr>
          <p:nvPr/>
        </p:nvPicPr>
        <p:blipFill>
          <a:blip r:embed="rId5"/>
          <a:stretch>
            <a:fillRect/>
          </a:stretch>
        </p:blipFill>
        <p:spPr>
          <a:xfrm>
            <a:off x="8450793" y="1921168"/>
            <a:ext cx="919278" cy="1294247"/>
          </a:xfrm>
          <a:prstGeom prst="rect">
            <a:avLst/>
          </a:prstGeom>
        </p:spPr>
      </p:pic>
      <p:pic>
        <p:nvPicPr>
          <p:cNvPr id="18" name="Picture 17">
            <a:extLst>
              <a:ext uri="{FF2B5EF4-FFF2-40B4-BE49-F238E27FC236}">
                <a16:creationId xmlns:a16="http://schemas.microsoft.com/office/drawing/2014/main" id="{5B84E211-01CB-3F67-F2BC-0F31CA1B16EE}"/>
              </a:ext>
            </a:extLst>
          </p:cNvPr>
          <p:cNvPicPr>
            <a:picLocks noChangeAspect="1"/>
          </p:cNvPicPr>
          <p:nvPr/>
        </p:nvPicPr>
        <p:blipFill>
          <a:blip r:embed="rId6"/>
          <a:stretch>
            <a:fillRect/>
          </a:stretch>
        </p:blipFill>
        <p:spPr>
          <a:xfrm>
            <a:off x="9725010" y="1813382"/>
            <a:ext cx="889011" cy="1382905"/>
          </a:xfrm>
          <a:prstGeom prst="rect">
            <a:avLst/>
          </a:prstGeom>
        </p:spPr>
      </p:pic>
      <p:pic>
        <p:nvPicPr>
          <p:cNvPr id="19" name="Picture 18">
            <a:extLst>
              <a:ext uri="{FF2B5EF4-FFF2-40B4-BE49-F238E27FC236}">
                <a16:creationId xmlns:a16="http://schemas.microsoft.com/office/drawing/2014/main" id="{2DE3F47E-D29B-D7B6-C192-90FBB20FD38F}"/>
              </a:ext>
            </a:extLst>
          </p:cNvPr>
          <p:cNvPicPr>
            <a:picLocks noChangeAspect="1"/>
          </p:cNvPicPr>
          <p:nvPr/>
        </p:nvPicPr>
        <p:blipFill>
          <a:blip r:embed="rId7"/>
          <a:stretch>
            <a:fillRect/>
          </a:stretch>
        </p:blipFill>
        <p:spPr>
          <a:xfrm>
            <a:off x="3686482" y="2908832"/>
            <a:ext cx="574304" cy="769567"/>
          </a:xfrm>
          <a:prstGeom prst="rect">
            <a:avLst/>
          </a:prstGeom>
        </p:spPr>
      </p:pic>
      <p:pic>
        <p:nvPicPr>
          <p:cNvPr id="20" name="Picture 19">
            <a:extLst>
              <a:ext uri="{FF2B5EF4-FFF2-40B4-BE49-F238E27FC236}">
                <a16:creationId xmlns:a16="http://schemas.microsoft.com/office/drawing/2014/main" id="{BFBF5CEF-5576-1944-2925-5113199662EE}"/>
              </a:ext>
            </a:extLst>
          </p:cNvPr>
          <p:cNvPicPr>
            <a:picLocks noChangeAspect="1"/>
          </p:cNvPicPr>
          <p:nvPr/>
        </p:nvPicPr>
        <p:blipFill>
          <a:blip r:embed="rId8"/>
          <a:stretch>
            <a:fillRect/>
          </a:stretch>
        </p:blipFill>
        <p:spPr>
          <a:xfrm>
            <a:off x="3629306" y="3678399"/>
            <a:ext cx="631480" cy="753344"/>
          </a:xfrm>
          <a:prstGeom prst="rect">
            <a:avLst/>
          </a:prstGeom>
        </p:spPr>
      </p:pic>
      <p:pic>
        <p:nvPicPr>
          <p:cNvPr id="21" name="Picture 20">
            <a:extLst>
              <a:ext uri="{FF2B5EF4-FFF2-40B4-BE49-F238E27FC236}">
                <a16:creationId xmlns:a16="http://schemas.microsoft.com/office/drawing/2014/main" id="{F7C8D2EB-AA69-F044-8575-E13B9A3AA53A}"/>
              </a:ext>
            </a:extLst>
          </p:cNvPr>
          <p:cNvPicPr>
            <a:picLocks noChangeAspect="1"/>
          </p:cNvPicPr>
          <p:nvPr/>
        </p:nvPicPr>
        <p:blipFill>
          <a:blip r:embed="rId9"/>
          <a:stretch>
            <a:fillRect/>
          </a:stretch>
        </p:blipFill>
        <p:spPr>
          <a:xfrm>
            <a:off x="3686482" y="4431743"/>
            <a:ext cx="520694" cy="753344"/>
          </a:xfrm>
          <a:prstGeom prst="rect">
            <a:avLst/>
          </a:prstGeom>
        </p:spPr>
      </p:pic>
      <p:pic>
        <p:nvPicPr>
          <p:cNvPr id="22" name="Picture 21">
            <a:extLst>
              <a:ext uri="{FF2B5EF4-FFF2-40B4-BE49-F238E27FC236}">
                <a16:creationId xmlns:a16="http://schemas.microsoft.com/office/drawing/2014/main" id="{AB1025A2-34BF-1206-9A16-32424DA52623}"/>
              </a:ext>
            </a:extLst>
          </p:cNvPr>
          <p:cNvPicPr>
            <a:picLocks noChangeAspect="1"/>
          </p:cNvPicPr>
          <p:nvPr/>
        </p:nvPicPr>
        <p:blipFill>
          <a:blip r:embed="rId10"/>
          <a:stretch>
            <a:fillRect/>
          </a:stretch>
        </p:blipFill>
        <p:spPr>
          <a:xfrm>
            <a:off x="3686482" y="5227898"/>
            <a:ext cx="551458" cy="710533"/>
          </a:xfrm>
          <a:prstGeom prst="rect">
            <a:avLst/>
          </a:prstGeom>
        </p:spPr>
      </p:pic>
      <p:sp>
        <p:nvSpPr>
          <p:cNvPr id="25" name="Arrow: Curved Right 24">
            <a:extLst>
              <a:ext uri="{FF2B5EF4-FFF2-40B4-BE49-F238E27FC236}">
                <a16:creationId xmlns:a16="http://schemas.microsoft.com/office/drawing/2014/main" id="{911BB9AF-7C2B-CAC8-7ACE-211C600A957F}"/>
              </a:ext>
            </a:extLst>
          </p:cNvPr>
          <p:cNvSpPr/>
          <p:nvPr/>
        </p:nvSpPr>
        <p:spPr>
          <a:xfrm rot="10800000">
            <a:off x="10857389" y="4719376"/>
            <a:ext cx="514905" cy="84692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Garamond" panose="02020404030301010803" pitchFamily="18" charset="0"/>
            </a:endParaRPr>
          </a:p>
        </p:txBody>
      </p:sp>
      <p:sp>
        <p:nvSpPr>
          <p:cNvPr id="26" name="Arrow: Curved Right 25">
            <a:extLst>
              <a:ext uri="{FF2B5EF4-FFF2-40B4-BE49-F238E27FC236}">
                <a16:creationId xmlns:a16="http://schemas.microsoft.com/office/drawing/2014/main" id="{648240C1-6FA6-192B-62E2-000F86A6D0DC}"/>
              </a:ext>
            </a:extLst>
          </p:cNvPr>
          <p:cNvSpPr/>
          <p:nvPr/>
        </p:nvSpPr>
        <p:spPr>
          <a:xfrm rot="10800000">
            <a:off x="11296093" y="4092606"/>
            <a:ext cx="514905" cy="1445258"/>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Garamond" panose="02020404030301010803" pitchFamily="18" charset="0"/>
            </a:endParaRPr>
          </a:p>
        </p:txBody>
      </p:sp>
      <p:sp>
        <p:nvSpPr>
          <p:cNvPr id="27" name="Arrow: Curved Right 26">
            <a:extLst>
              <a:ext uri="{FF2B5EF4-FFF2-40B4-BE49-F238E27FC236}">
                <a16:creationId xmlns:a16="http://schemas.microsoft.com/office/drawing/2014/main" id="{E27F6DAB-09C6-3E72-5FDC-099E92EE2408}"/>
              </a:ext>
            </a:extLst>
          </p:cNvPr>
          <p:cNvSpPr/>
          <p:nvPr/>
        </p:nvSpPr>
        <p:spPr>
          <a:xfrm rot="10800000">
            <a:off x="11580707" y="3420863"/>
            <a:ext cx="514905" cy="2182276"/>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Garamond" panose="02020404030301010803" pitchFamily="18" charset="0"/>
            </a:endParaRPr>
          </a:p>
        </p:txBody>
      </p:sp>
      <p:sp>
        <p:nvSpPr>
          <p:cNvPr id="29" name="TextBox 28">
            <a:extLst>
              <a:ext uri="{FF2B5EF4-FFF2-40B4-BE49-F238E27FC236}">
                <a16:creationId xmlns:a16="http://schemas.microsoft.com/office/drawing/2014/main" id="{75B03BDB-4A2D-D59A-0FEA-A6F6FD2E6307}"/>
              </a:ext>
            </a:extLst>
          </p:cNvPr>
          <p:cNvSpPr txBox="1"/>
          <p:nvPr/>
        </p:nvSpPr>
        <p:spPr>
          <a:xfrm>
            <a:off x="10918703" y="4567973"/>
            <a:ext cx="674703" cy="369332"/>
          </a:xfrm>
          <a:prstGeom prst="rect">
            <a:avLst/>
          </a:prstGeom>
          <a:noFill/>
        </p:spPr>
        <p:txBody>
          <a:bodyPr wrap="square" rtlCol="0">
            <a:spAutoFit/>
          </a:bodyPr>
          <a:lstStyle/>
          <a:p>
            <a:pPr algn="ctr"/>
            <a:r>
              <a:rPr lang="en-US" b="1" dirty="0">
                <a:latin typeface="Garamond" panose="02020404030301010803" pitchFamily="18" charset="0"/>
              </a:rPr>
              <a:t>0.7</a:t>
            </a:r>
          </a:p>
        </p:txBody>
      </p:sp>
      <p:sp>
        <p:nvSpPr>
          <p:cNvPr id="30" name="TextBox 29">
            <a:extLst>
              <a:ext uri="{FF2B5EF4-FFF2-40B4-BE49-F238E27FC236}">
                <a16:creationId xmlns:a16="http://schemas.microsoft.com/office/drawing/2014/main" id="{D328C452-75EF-C8D9-EB00-033D47843A5C}"/>
              </a:ext>
            </a:extLst>
          </p:cNvPr>
          <p:cNvSpPr txBox="1"/>
          <p:nvPr/>
        </p:nvSpPr>
        <p:spPr>
          <a:xfrm>
            <a:off x="10684892" y="4062411"/>
            <a:ext cx="674703" cy="369332"/>
          </a:xfrm>
          <a:prstGeom prst="rect">
            <a:avLst/>
          </a:prstGeom>
          <a:noFill/>
        </p:spPr>
        <p:txBody>
          <a:bodyPr wrap="square" rtlCol="0">
            <a:spAutoFit/>
          </a:bodyPr>
          <a:lstStyle/>
          <a:p>
            <a:pPr algn="ctr"/>
            <a:r>
              <a:rPr lang="en-US" b="1" dirty="0">
                <a:latin typeface="Garamond" panose="02020404030301010803" pitchFamily="18" charset="0"/>
              </a:rPr>
              <a:t>0.9</a:t>
            </a:r>
          </a:p>
        </p:txBody>
      </p:sp>
      <p:sp>
        <p:nvSpPr>
          <p:cNvPr id="31" name="TextBox 30">
            <a:extLst>
              <a:ext uri="{FF2B5EF4-FFF2-40B4-BE49-F238E27FC236}">
                <a16:creationId xmlns:a16="http://schemas.microsoft.com/office/drawing/2014/main" id="{5EB3862F-87D7-9AE3-23BF-0388C603EFB6}"/>
              </a:ext>
            </a:extLst>
          </p:cNvPr>
          <p:cNvSpPr txBox="1"/>
          <p:nvPr/>
        </p:nvSpPr>
        <p:spPr>
          <a:xfrm>
            <a:off x="10982137" y="3402377"/>
            <a:ext cx="674703" cy="369332"/>
          </a:xfrm>
          <a:prstGeom prst="rect">
            <a:avLst/>
          </a:prstGeom>
          <a:noFill/>
        </p:spPr>
        <p:txBody>
          <a:bodyPr wrap="square" rtlCol="0">
            <a:spAutoFit/>
          </a:bodyPr>
          <a:lstStyle/>
          <a:p>
            <a:pPr algn="ctr"/>
            <a:r>
              <a:rPr lang="en-US" b="1" dirty="0">
                <a:latin typeface="Garamond" panose="02020404030301010803" pitchFamily="18" charset="0"/>
              </a:rPr>
              <a:t>0.4</a:t>
            </a:r>
          </a:p>
        </p:txBody>
      </p:sp>
      <p:sp>
        <p:nvSpPr>
          <p:cNvPr id="32" name="TextBox 31">
            <a:extLst>
              <a:ext uri="{FF2B5EF4-FFF2-40B4-BE49-F238E27FC236}">
                <a16:creationId xmlns:a16="http://schemas.microsoft.com/office/drawing/2014/main" id="{2633C85F-5238-0083-323E-4B59110F1D88}"/>
              </a:ext>
            </a:extLst>
          </p:cNvPr>
          <p:cNvSpPr txBox="1"/>
          <p:nvPr/>
        </p:nvSpPr>
        <p:spPr>
          <a:xfrm>
            <a:off x="6778953" y="6072326"/>
            <a:ext cx="1912286" cy="369332"/>
          </a:xfrm>
          <a:prstGeom prst="rect">
            <a:avLst/>
          </a:prstGeom>
          <a:noFill/>
        </p:spPr>
        <p:txBody>
          <a:bodyPr wrap="square" rtlCol="0">
            <a:spAutoFit/>
          </a:bodyPr>
          <a:lstStyle/>
          <a:p>
            <a:pPr algn="ctr"/>
            <a:r>
              <a:rPr lang="en-US" b="1" dirty="0">
                <a:latin typeface="Garamond" panose="02020404030301010803" pitchFamily="18" charset="0"/>
              </a:rPr>
              <a:t>Rating Matrix</a:t>
            </a:r>
          </a:p>
        </p:txBody>
      </p:sp>
    </p:spTree>
    <p:extLst>
      <p:ext uri="{BB962C8B-B14F-4D97-AF65-F5344CB8AC3E}">
        <p14:creationId xmlns:p14="http://schemas.microsoft.com/office/powerpoint/2010/main" val="41965773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719092" y="293756"/>
            <a:ext cx="9996764" cy="785451"/>
          </a:xfrm>
        </p:spPr>
        <p:txBody>
          <a:bodyPr/>
          <a:lstStyle/>
          <a:p>
            <a:r>
              <a:rPr lang="en-US" dirty="0">
                <a:latin typeface="Garamond" panose="02020404030301010803" pitchFamily="18" charset="0"/>
              </a:rPr>
              <a:t>Creating the weighted ratings matrix</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34</a:t>
            </a:fld>
            <a:endParaRPr lang="en-US" dirty="0">
              <a:latin typeface="Garamond" panose="02020404030301010803" pitchFamily="18" charset="0"/>
            </a:endParaRPr>
          </a:p>
        </p:txBody>
      </p:sp>
      <p:pic>
        <p:nvPicPr>
          <p:cNvPr id="4" name="Picture 3">
            <a:extLst>
              <a:ext uri="{FF2B5EF4-FFF2-40B4-BE49-F238E27FC236}">
                <a16:creationId xmlns:a16="http://schemas.microsoft.com/office/drawing/2014/main" id="{C9283251-AB56-A220-73F8-63C4E2944320}"/>
              </a:ext>
            </a:extLst>
          </p:cNvPr>
          <p:cNvPicPr>
            <a:picLocks noChangeAspect="1"/>
          </p:cNvPicPr>
          <p:nvPr/>
        </p:nvPicPr>
        <p:blipFill>
          <a:blip r:embed="rId2"/>
          <a:stretch>
            <a:fillRect/>
          </a:stretch>
        </p:blipFill>
        <p:spPr>
          <a:xfrm>
            <a:off x="458766" y="2777193"/>
            <a:ext cx="574304" cy="769567"/>
          </a:xfrm>
          <a:prstGeom prst="rect">
            <a:avLst/>
          </a:prstGeom>
        </p:spPr>
      </p:pic>
      <p:pic>
        <p:nvPicPr>
          <p:cNvPr id="5" name="Picture 4">
            <a:extLst>
              <a:ext uri="{FF2B5EF4-FFF2-40B4-BE49-F238E27FC236}">
                <a16:creationId xmlns:a16="http://schemas.microsoft.com/office/drawing/2014/main" id="{538CB542-9F5F-F63D-5B79-44E158833A49}"/>
              </a:ext>
            </a:extLst>
          </p:cNvPr>
          <p:cNvPicPr>
            <a:picLocks noChangeAspect="1"/>
          </p:cNvPicPr>
          <p:nvPr/>
        </p:nvPicPr>
        <p:blipFill>
          <a:blip r:embed="rId3"/>
          <a:stretch>
            <a:fillRect/>
          </a:stretch>
        </p:blipFill>
        <p:spPr>
          <a:xfrm>
            <a:off x="401590" y="3546760"/>
            <a:ext cx="631480" cy="753344"/>
          </a:xfrm>
          <a:prstGeom prst="rect">
            <a:avLst/>
          </a:prstGeom>
        </p:spPr>
      </p:pic>
      <p:pic>
        <p:nvPicPr>
          <p:cNvPr id="6" name="Picture 5">
            <a:extLst>
              <a:ext uri="{FF2B5EF4-FFF2-40B4-BE49-F238E27FC236}">
                <a16:creationId xmlns:a16="http://schemas.microsoft.com/office/drawing/2014/main" id="{015F9BC7-6259-5A3F-F050-7193F8AF17C5}"/>
              </a:ext>
            </a:extLst>
          </p:cNvPr>
          <p:cNvPicPr>
            <a:picLocks noChangeAspect="1"/>
          </p:cNvPicPr>
          <p:nvPr/>
        </p:nvPicPr>
        <p:blipFill>
          <a:blip r:embed="rId4"/>
          <a:stretch>
            <a:fillRect/>
          </a:stretch>
        </p:blipFill>
        <p:spPr>
          <a:xfrm>
            <a:off x="458766" y="4300104"/>
            <a:ext cx="520694" cy="753344"/>
          </a:xfrm>
          <a:prstGeom prst="rect">
            <a:avLst/>
          </a:prstGeom>
        </p:spPr>
      </p:pic>
      <p:pic>
        <p:nvPicPr>
          <p:cNvPr id="10" name="Picture 9">
            <a:extLst>
              <a:ext uri="{FF2B5EF4-FFF2-40B4-BE49-F238E27FC236}">
                <a16:creationId xmlns:a16="http://schemas.microsoft.com/office/drawing/2014/main" id="{23E238FA-6792-7731-5EBC-3795C9B20BEA}"/>
              </a:ext>
            </a:extLst>
          </p:cNvPr>
          <p:cNvPicPr>
            <a:picLocks noChangeAspect="1"/>
          </p:cNvPicPr>
          <p:nvPr/>
        </p:nvPicPr>
        <p:blipFill>
          <a:blip r:embed="rId5"/>
          <a:stretch>
            <a:fillRect/>
          </a:stretch>
        </p:blipFill>
        <p:spPr>
          <a:xfrm>
            <a:off x="1454790" y="1274203"/>
            <a:ext cx="803184" cy="1302131"/>
          </a:xfrm>
          <a:prstGeom prst="rect">
            <a:avLst/>
          </a:prstGeom>
        </p:spPr>
      </p:pic>
      <p:pic>
        <p:nvPicPr>
          <p:cNvPr id="11" name="Picture 10">
            <a:extLst>
              <a:ext uri="{FF2B5EF4-FFF2-40B4-BE49-F238E27FC236}">
                <a16:creationId xmlns:a16="http://schemas.microsoft.com/office/drawing/2014/main" id="{C2F1DF6F-6D1A-D86D-4B54-8407BA6CF429}"/>
              </a:ext>
            </a:extLst>
          </p:cNvPr>
          <p:cNvPicPr>
            <a:picLocks noChangeAspect="1"/>
          </p:cNvPicPr>
          <p:nvPr/>
        </p:nvPicPr>
        <p:blipFill>
          <a:blip r:embed="rId6"/>
          <a:stretch>
            <a:fillRect/>
          </a:stretch>
        </p:blipFill>
        <p:spPr>
          <a:xfrm>
            <a:off x="2679694" y="1233815"/>
            <a:ext cx="889011" cy="1382905"/>
          </a:xfrm>
          <a:prstGeom prst="rect">
            <a:avLst/>
          </a:prstGeom>
        </p:spPr>
      </p:pic>
      <p:graphicFrame>
        <p:nvGraphicFramePr>
          <p:cNvPr id="12" name="Table 12">
            <a:extLst>
              <a:ext uri="{FF2B5EF4-FFF2-40B4-BE49-F238E27FC236}">
                <a16:creationId xmlns:a16="http://schemas.microsoft.com/office/drawing/2014/main" id="{CB4F7549-3AAD-DD00-7924-D62540507F96}"/>
              </a:ext>
            </a:extLst>
          </p:cNvPr>
          <p:cNvGraphicFramePr>
            <a:graphicFrameLocks noGrp="1"/>
          </p:cNvGraphicFramePr>
          <p:nvPr>
            <p:extLst>
              <p:ext uri="{D42A27DB-BD31-4B8C-83A1-F6EECF244321}">
                <p14:modId xmlns:p14="http://schemas.microsoft.com/office/powerpoint/2010/main" val="1555550079"/>
              </p:ext>
            </p:extLst>
          </p:nvPr>
        </p:nvGraphicFramePr>
        <p:xfrm>
          <a:off x="1492274" y="2801696"/>
          <a:ext cx="2076432" cy="2251752"/>
        </p:xfrm>
        <a:graphic>
          <a:graphicData uri="http://schemas.openxmlformats.org/drawingml/2006/table">
            <a:tbl>
              <a:tblPr bandRow="1">
                <a:tableStyleId>{5C22544A-7EE6-4342-B048-85BDC9FD1C3A}</a:tableStyleId>
              </a:tblPr>
              <a:tblGrid>
                <a:gridCol w="1038216">
                  <a:extLst>
                    <a:ext uri="{9D8B030D-6E8A-4147-A177-3AD203B41FA5}">
                      <a16:colId xmlns:a16="http://schemas.microsoft.com/office/drawing/2014/main" val="2000814157"/>
                    </a:ext>
                  </a:extLst>
                </a:gridCol>
                <a:gridCol w="1038216">
                  <a:extLst>
                    <a:ext uri="{9D8B030D-6E8A-4147-A177-3AD203B41FA5}">
                      <a16:colId xmlns:a16="http://schemas.microsoft.com/office/drawing/2014/main" val="3611893072"/>
                    </a:ext>
                  </a:extLst>
                </a:gridCol>
              </a:tblGrid>
              <a:tr h="750584">
                <a:tc>
                  <a:txBody>
                    <a:bodyPr/>
                    <a:lstStyle/>
                    <a:p>
                      <a:pPr algn="ctr"/>
                      <a:r>
                        <a:rPr lang="en-US" sz="2400" b="1" dirty="0"/>
                        <a:t>9</a:t>
                      </a:r>
                    </a:p>
                  </a:txBody>
                  <a:tcPr/>
                </a:tc>
                <a:tc>
                  <a:txBody>
                    <a:bodyPr/>
                    <a:lstStyle/>
                    <a:p>
                      <a:pPr algn="ctr"/>
                      <a:endParaRPr lang="en-US" sz="2400" b="1"/>
                    </a:p>
                  </a:txBody>
                  <a:tcPr/>
                </a:tc>
                <a:extLst>
                  <a:ext uri="{0D108BD9-81ED-4DB2-BD59-A6C34878D82A}">
                    <a16:rowId xmlns:a16="http://schemas.microsoft.com/office/drawing/2014/main" val="3217883674"/>
                  </a:ext>
                </a:extLst>
              </a:tr>
              <a:tr h="750584">
                <a:tc>
                  <a:txBody>
                    <a:bodyPr/>
                    <a:lstStyle/>
                    <a:p>
                      <a:pPr algn="ctr"/>
                      <a:r>
                        <a:rPr lang="en-US" sz="2400" b="1" dirty="0"/>
                        <a:t>2</a:t>
                      </a:r>
                    </a:p>
                  </a:txBody>
                  <a:tcPr/>
                </a:tc>
                <a:tc>
                  <a:txBody>
                    <a:bodyPr/>
                    <a:lstStyle/>
                    <a:p>
                      <a:pPr algn="ctr"/>
                      <a:r>
                        <a:rPr lang="en-US" sz="2400" b="1" dirty="0"/>
                        <a:t>8</a:t>
                      </a:r>
                    </a:p>
                  </a:txBody>
                  <a:tcPr/>
                </a:tc>
                <a:extLst>
                  <a:ext uri="{0D108BD9-81ED-4DB2-BD59-A6C34878D82A}">
                    <a16:rowId xmlns:a16="http://schemas.microsoft.com/office/drawing/2014/main" val="2262073251"/>
                  </a:ext>
                </a:extLst>
              </a:tr>
              <a:tr h="750584">
                <a:tc>
                  <a:txBody>
                    <a:bodyPr/>
                    <a:lstStyle/>
                    <a:p>
                      <a:pPr algn="ctr"/>
                      <a:r>
                        <a:rPr lang="en-US" sz="2400" b="1" dirty="0"/>
                        <a:t>5</a:t>
                      </a:r>
                    </a:p>
                  </a:txBody>
                  <a:tcPr/>
                </a:tc>
                <a:tc>
                  <a:txBody>
                    <a:bodyPr/>
                    <a:lstStyle/>
                    <a:p>
                      <a:pPr algn="ctr"/>
                      <a:r>
                        <a:rPr lang="en-US" sz="2400" b="1" dirty="0"/>
                        <a:t>7</a:t>
                      </a:r>
                    </a:p>
                  </a:txBody>
                  <a:tcPr/>
                </a:tc>
                <a:extLst>
                  <a:ext uri="{0D108BD9-81ED-4DB2-BD59-A6C34878D82A}">
                    <a16:rowId xmlns:a16="http://schemas.microsoft.com/office/drawing/2014/main" val="1560107808"/>
                  </a:ext>
                </a:extLst>
              </a:tr>
            </a:tbl>
          </a:graphicData>
        </a:graphic>
      </p:graphicFrame>
      <p:sp>
        <p:nvSpPr>
          <p:cNvPr id="13" name="TextBox 12">
            <a:extLst>
              <a:ext uri="{FF2B5EF4-FFF2-40B4-BE49-F238E27FC236}">
                <a16:creationId xmlns:a16="http://schemas.microsoft.com/office/drawing/2014/main" id="{B7E706D2-9243-2E41-BCCA-221DCEA1309C}"/>
              </a:ext>
            </a:extLst>
          </p:cNvPr>
          <p:cNvSpPr txBox="1"/>
          <p:nvPr/>
        </p:nvSpPr>
        <p:spPr>
          <a:xfrm>
            <a:off x="1321749" y="5131280"/>
            <a:ext cx="2417481" cy="369332"/>
          </a:xfrm>
          <a:prstGeom prst="rect">
            <a:avLst/>
          </a:prstGeom>
          <a:noFill/>
        </p:spPr>
        <p:txBody>
          <a:bodyPr wrap="square" rtlCol="0">
            <a:spAutoFit/>
          </a:bodyPr>
          <a:lstStyle/>
          <a:p>
            <a:r>
              <a:rPr lang="en-US" dirty="0">
                <a:latin typeface="Garamond" panose="02020404030301010803" pitchFamily="18" charset="0"/>
              </a:rPr>
              <a:t>Ratings Matrix Subset</a:t>
            </a:r>
          </a:p>
        </p:txBody>
      </p:sp>
      <p:graphicFrame>
        <p:nvGraphicFramePr>
          <p:cNvPr id="15" name="Table 15">
            <a:extLst>
              <a:ext uri="{FF2B5EF4-FFF2-40B4-BE49-F238E27FC236}">
                <a16:creationId xmlns:a16="http://schemas.microsoft.com/office/drawing/2014/main" id="{367B0F62-9051-E897-3BF2-04D0474629E9}"/>
              </a:ext>
            </a:extLst>
          </p:cNvPr>
          <p:cNvGraphicFramePr>
            <a:graphicFrameLocks noGrp="1"/>
          </p:cNvGraphicFramePr>
          <p:nvPr>
            <p:extLst>
              <p:ext uri="{D42A27DB-BD31-4B8C-83A1-F6EECF244321}">
                <p14:modId xmlns:p14="http://schemas.microsoft.com/office/powerpoint/2010/main" val="2697533898"/>
              </p:ext>
            </p:extLst>
          </p:nvPr>
        </p:nvGraphicFramePr>
        <p:xfrm>
          <a:off x="4888723" y="2467992"/>
          <a:ext cx="1779479" cy="2585457"/>
        </p:xfrm>
        <a:graphic>
          <a:graphicData uri="http://schemas.openxmlformats.org/drawingml/2006/table">
            <a:tbl>
              <a:tblPr firstRow="1" bandRow="1">
                <a:tableStyleId>{5C22544A-7EE6-4342-B048-85BDC9FD1C3A}</a:tableStyleId>
              </a:tblPr>
              <a:tblGrid>
                <a:gridCol w="1779479">
                  <a:extLst>
                    <a:ext uri="{9D8B030D-6E8A-4147-A177-3AD203B41FA5}">
                      <a16:colId xmlns:a16="http://schemas.microsoft.com/office/drawing/2014/main" val="3807804810"/>
                    </a:ext>
                  </a:extLst>
                </a:gridCol>
              </a:tblGrid>
              <a:tr h="410289">
                <a:tc>
                  <a:txBody>
                    <a:bodyPr/>
                    <a:lstStyle/>
                    <a:p>
                      <a:r>
                        <a:rPr lang="en-US" dirty="0"/>
                        <a:t>Similarity Index</a:t>
                      </a:r>
                    </a:p>
                  </a:txBody>
                  <a:tcPr/>
                </a:tc>
                <a:extLst>
                  <a:ext uri="{0D108BD9-81ED-4DB2-BD59-A6C34878D82A}">
                    <a16:rowId xmlns:a16="http://schemas.microsoft.com/office/drawing/2014/main" val="1528517631"/>
                  </a:ext>
                </a:extLst>
              </a:tr>
              <a:tr h="725056">
                <a:tc>
                  <a:txBody>
                    <a:bodyPr/>
                    <a:lstStyle/>
                    <a:p>
                      <a:pPr algn="ctr"/>
                      <a:r>
                        <a:rPr lang="en-US" sz="2400" b="1" dirty="0"/>
                        <a:t>0.4</a:t>
                      </a:r>
                    </a:p>
                  </a:txBody>
                  <a:tcPr/>
                </a:tc>
                <a:extLst>
                  <a:ext uri="{0D108BD9-81ED-4DB2-BD59-A6C34878D82A}">
                    <a16:rowId xmlns:a16="http://schemas.microsoft.com/office/drawing/2014/main" val="3178462266"/>
                  </a:ext>
                </a:extLst>
              </a:tr>
              <a:tr h="725056">
                <a:tc>
                  <a:txBody>
                    <a:bodyPr/>
                    <a:lstStyle/>
                    <a:p>
                      <a:pPr algn="ctr"/>
                      <a:r>
                        <a:rPr lang="en-US" sz="2400" b="1" dirty="0"/>
                        <a:t>0.9</a:t>
                      </a:r>
                    </a:p>
                  </a:txBody>
                  <a:tcPr/>
                </a:tc>
                <a:extLst>
                  <a:ext uri="{0D108BD9-81ED-4DB2-BD59-A6C34878D82A}">
                    <a16:rowId xmlns:a16="http://schemas.microsoft.com/office/drawing/2014/main" val="4080872456"/>
                  </a:ext>
                </a:extLst>
              </a:tr>
              <a:tr h="725056">
                <a:tc>
                  <a:txBody>
                    <a:bodyPr/>
                    <a:lstStyle/>
                    <a:p>
                      <a:pPr algn="ctr"/>
                      <a:r>
                        <a:rPr lang="en-US" sz="2400" b="1" dirty="0"/>
                        <a:t>0.7</a:t>
                      </a:r>
                    </a:p>
                  </a:txBody>
                  <a:tcPr/>
                </a:tc>
                <a:extLst>
                  <a:ext uri="{0D108BD9-81ED-4DB2-BD59-A6C34878D82A}">
                    <a16:rowId xmlns:a16="http://schemas.microsoft.com/office/drawing/2014/main" val="1559860503"/>
                  </a:ext>
                </a:extLst>
              </a:tr>
            </a:tbl>
          </a:graphicData>
        </a:graphic>
      </p:graphicFrame>
      <p:sp>
        <p:nvSpPr>
          <p:cNvPr id="16" name="Multiplication Sign 15">
            <a:extLst>
              <a:ext uri="{FF2B5EF4-FFF2-40B4-BE49-F238E27FC236}">
                <a16:creationId xmlns:a16="http://schemas.microsoft.com/office/drawing/2014/main" id="{8E2F9E49-D2AE-B5A1-BF9F-62FE66FD4755}"/>
              </a:ext>
            </a:extLst>
          </p:cNvPr>
          <p:cNvSpPr/>
          <p:nvPr/>
        </p:nvSpPr>
        <p:spPr>
          <a:xfrm>
            <a:off x="3855852" y="3405613"/>
            <a:ext cx="745724" cy="710213"/>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aramond" panose="02020404030301010803" pitchFamily="18" charset="0"/>
            </a:endParaRPr>
          </a:p>
        </p:txBody>
      </p:sp>
      <p:sp>
        <p:nvSpPr>
          <p:cNvPr id="17" name="TextBox 16">
            <a:extLst>
              <a:ext uri="{FF2B5EF4-FFF2-40B4-BE49-F238E27FC236}">
                <a16:creationId xmlns:a16="http://schemas.microsoft.com/office/drawing/2014/main" id="{E1D7BB5D-3803-930B-CEB6-3F2941AA9897}"/>
              </a:ext>
            </a:extLst>
          </p:cNvPr>
          <p:cNvSpPr txBox="1"/>
          <p:nvPr/>
        </p:nvSpPr>
        <p:spPr>
          <a:xfrm>
            <a:off x="4819674" y="5131280"/>
            <a:ext cx="1917576" cy="369332"/>
          </a:xfrm>
          <a:prstGeom prst="rect">
            <a:avLst/>
          </a:prstGeom>
          <a:noFill/>
        </p:spPr>
        <p:txBody>
          <a:bodyPr wrap="square" rtlCol="0">
            <a:spAutoFit/>
          </a:bodyPr>
          <a:lstStyle/>
          <a:p>
            <a:r>
              <a:rPr lang="en-US" dirty="0">
                <a:latin typeface="Garamond" panose="02020404030301010803" pitchFamily="18" charset="0"/>
              </a:rPr>
              <a:t>Similarity Matrix</a:t>
            </a:r>
          </a:p>
        </p:txBody>
      </p:sp>
      <p:pic>
        <p:nvPicPr>
          <p:cNvPr id="18" name="Picture 17">
            <a:extLst>
              <a:ext uri="{FF2B5EF4-FFF2-40B4-BE49-F238E27FC236}">
                <a16:creationId xmlns:a16="http://schemas.microsoft.com/office/drawing/2014/main" id="{AE748579-4D42-9D97-51FB-165AA712CD47}"/>
              </a:ext>
            </a:extLst>
          </p:cNvPr>
          <p:cNvPicPr>
            <a:picLocks noChangeAspect="1"/>
          </p:cNvPicPr>
          <p:nvPr/>
        </p:nvPicPr>
        <p:blipFill>
          <a:blip r:embed="rId5"/>
          <a:stretch>
            <a:fillRect/>
          </a:stretch>
        </p:blipFill>
        <p:spPr>
          <a:xfrm>
            <a:off x="7537474" y="1233815"/>
            <a:ext cx="803184" cy="1302131"/>
          </a:xfrm>
          <a:prstGeom prst="rect">
            <a:avLst/>
          </a:prstGeom>
        </p:spPr>
      </p:pic>
      <p:pic>
        <p:nvPicPr>
          <p:cNvPr id="19" name="Picture 18">
            <a:extLst>
              <a:ext uri="{FF2B5EF4-FFF2-40B4-BE49-F238E27FC236}">
                <a16:creationId xmlns:a16="http://schemas.microsoft.com/office/drawing/2014/main" id="{D637720A-025C-4C7A-466D-161C6E10E0DC}"/>
              </a:ext>
            </a:extLst>
          </p:cNvPr>
          <p:cNvPicPr>
            <a:picLocks noChangeAspect="1"/>
          </p:cNvPicPr>
          <p:nvPr/>
        </p:nvPicPr>
        <p:blipFill>
          <a:blip r:embed="rId6"/>
          <a:stretch>
            <a:fillRect/>
          </a:stretch>
        </p:blipFill>
        <p:spPr>
          <a:xfrm>
            <a:off x="8762379" y="1193427"/>
            <a:ext cx="889011" cy="1382905"/>
          </a:xfrm>
          <a:prstGeom prst="rect">
            <a:avLst/>
          </a:prstGeom>
        </p:spPr>
      </p:pic>
      <p:graphicFrame>
        <p:nvGraphicFramePr>
          <p:cNvPr id="20" name="Table 20">
            <a:extLst>
              <a:ext uri="{FF2B5EF4-FFF2-40B4-BE49-F238E27FC236}">
                <a16:creationId xmlns:a16="http://schemas.microsoft.com/office/drawing/2014/main" id="{4C6BB2C9-A09F-B486-7568-944B6AB962E1}"/>
              </a:ext>
            </a:extLst>
          </p:cNvPr>
          <p:cNvGraphicFramePr>
            <a:graphicFrameLocks noGrp="1"/>
          </p:cNvGraphicFramePr>
          <p:nvPr>
            <p:extLst>
              <p:ext uri="{D42A27DB-BD31-4B8C-83A1-F6EECF244321}">
                <p14:modId xmlns:p14="http://schemas.microsoft.com/office/powerpoint/2010/main" val="2833981035"/>
              </p:ext>
            </p:extLst>
          </p:nvPr>
        </p:nvGraphicFramePr>
        <p:xfrm>
          <a:off x="7537474" y="2849352"/>
          <a:ext cx="2113916" cy="2204097"/>
        </p:xfrm>
        <a:graphic>
          <a:graphicData uri="http://schemas.openxmlformats.org/drawingml/2006/table">
            <a:tbl>
              <a:tblPr bandRow="1">
                <a:tableStyleId>{5C22544A-7EE6-4342-B048-85BDC9FD1C3A}</a:tableStyleId>
              </a:tblPr>
              <a:tblGrid>
                <a:gridCol w="1056958">
                  <a:extLst>
                    <a:ext uri="{9D8B030D-6E8A-4147-A177-3AD203B41FA5}">
                      <a16:colId xmlns:a16="http://schemas.microsoft.com/office/drawing/2014/main" val="2195184543"/>
                    </a:ext>
                  </a:extLst>
                </a:gridCol>
                <a:gridCol w="1056958">
                  <a:extLst>
                    <a:ext uri="{9D8B030D-6E8A-4147-A177-3AD203B41FA5}">
                      <a16:colId xmlns:a16="http://schemas.microsoft.com/office/drawing/2014/main" val="2148549780"/>
                    </a:ext>
                  </a:extLst>
                </a:gridCol>
              </a:tblGrid>
              <a:tr h="734699">
                <a:tc>
                  <a:txBody>
                    <a:bodyPr/>
                    <a:lstStyle/>
                    <a:p>
                      <a:pPr algn="ctr"/>
                      <a:r>
                        <a:rPr lang="en-US" sz="2400" b="1" dirty="0"/>
                        <a:t>3.6</a:t>
                      </a:r>
                    </a:p>
                  </a:txBody>
                  <a:tcPr/>
                </a:tc>
                <a:tc>
                  <a:txBody>
                    <a:bodyPr/>
                    <a:lstStyle/>
                    <a:p>
                      <a:pPr algn="ctr"/>
                      <a:endParaRPr lang="en-US" sz="2400" b="1" dirty="0"/>
                    </a:p>
                  </a:txBody>
                  <a:tcPr/>
                </a:tc>
                <a:extLst>
                  <a:ext uri="{0D108BD9-81ED-4DB2-BD59-A6C34878D82A}">
                    <a16:rowId xmlns:a16="http://schemas.microsoft.com/office/drawing/2014/main" val="2328421412"/>
                  </a:ext>
                </a:extLst>
              </a:tr>
              <a:tr h="734699">
                <a:tc>
                  <a:txBody>
                    <a:bodyPr/>
                    <a:lstStyle/>
                    <a:p>
                      <a:pPr algn="ctr"/>
                      <a:r>
                        <a:rPr lang="en-US" sz="2400" b="1" dirty="0"/>
                        <a:t>1.8</a:t>
                      </a:r>
                    </a:p>
                  </a:txBody>
                  <a:tcPr/>
                </a:tc>
                <a:tc>
                  <a:txBody>
                    <a:bodyPr/>
                    <a:lstStyle/>
                    <a:p>
                      <a:pPr algn="ctr"/>
                      <a:r>
                        <a:rPr lang="en-US" sz="2400" b="1" dirty="0"/>
                        <a:t>7.2</a:t>
                      </a:r>
                    </a:p>
                  </a:txBody>
                  <a:tcPr/>
                </a:tc>
                <a:extLst>
                  <a:ext uri="{0D108BD9-81ED-4DB2-BD59-A6C34878D82A}">
                    <a16:rowId xmlns:a16="http://schemas.microsoft.com/office/drawing/2014/main" val="334031074"/>
                  </a:ext>
                </a:extLst>
              </a:tr>
              <a:tr h="734699">
                <a:tc>
                  <a:txBody>
                    <a:bodyPr/>
                    <a:lstStyle/>
                    <a:p>
                      <a:pPr algn="ctr"/>
                      <a:r>
                        <a:rPr lang="en-US" sz="2400" b="1" dirty="0"/>
                        <a:t>3.5</a:t>
                      </a:r>
                    </a:p>
                  </a:txBody>
                  <a:tcPr/>
                </a:tc>
                <a:tc>
                  <a:txBody>
                    <a:bodyPr/>
                    <a:lstStyle/>
                    <a:p>
                      <a:pPr algn="ctr"/>
                      <a:r>
                        <a:rPr lang="en-US" sz="2400" b="1" dirty="0"/>
                        <a:t>4.9</a:t>
                      </a:r>
                    </a:p>
                  </a:txBody>
                  <a:tcPr/>
                </a:tc>
                <a:extLst>
                  <a:ext uri="{0D108BD9-81ED-4DB2-BD59-A6C34878D82A}">
                    <a16:rowId xmlns:a16="http://schemas.microsoft.com/office/drawing/2014/main" val="4183397670"/>
                  </a:ext>
                </a:extLst>
              </a:tr>
            </a:tbl>
          </a:graphicData>
        </a:graphic>
      </p:graphicFrame>
      <p:sp>
        <p:nvSpPr>
          <p:cNvPr id="21" name="TextBox 20">
            <a:extLst>
              <a:ext uri="{FF2B5EF4-FFF2-40B4-BE49-F238E27FC236}">
                <a16:creationId xmlns:a16="http://schemas.microsoft.com/office/drawing/2014/main" id="{6DC20A49-6268-B15C-A6BF-4FBD33C713EA}"/>
              </a:ext>
            </a:extLst>
          </p:cNvPr>
          <p:cNvSpPr txBox="1"/>
          <p:nvPr/>
        </p:nvSpPr>
        <p:spPr>
          <a:xfrm>
            <a:off x="7240587" y="5131280"/>
            <a:ext cx="2707689" cy="369332"/>
          </a:xfrm>
          <a:prstGeom prst="rect">
            <a:avLst/>
          </a:prstGeom>
          <a:noFill/>
        </p:spPr>
        <p:txBody>
          <a:bodyPr wrap="square" rtlCol="0">
            <a:spAutoFit/>
          </a:bodyPr>
          <a:lstStyle/>
          <a:p>
            <a:r>
              <a:rPr lang="en-US" dirty="0">
                <a:latin typeface="Garamond" panose="02020404030301010803" pitchFamily="18" charset="0"/>
              </a:rPr>
              <a:t>Weighted Ratings Matrix</a:t>
            </a:r>
          </a:p>
        </p:txBody>
      </p:sp>
      <p:sp>
        <p:nvSpPr>
          <p:cNvPr id="22" name="TextBox 21">
            <a:extLst>
              <a:ext uri="{FF2B5EF4-FFF2-40B4-BE49-F238E27FC236}">
                <a16:creationId xmlns:a16="http://schemas.microsoft.com/office/drawing/2014/main" id="{4889ABE9-2925-C60D-A9B0-CFF637003F87}"/>
              </a:ext>
            </a:extLst>
          </p:cNvPr>
          <p:cNvSpPr txBox="1"/>
          <p:nvPr/>
        </p:nvSpPr>
        <p:spPr>
          <a:xfrm>
            <a:off x="381000" y="5523522"/>
            <a:ext cx="7435245" cy="861774"/>
          </a:xfrm>
          <a:prstGeom prst="rect">
            <a:avLst/>
          </a:prstGeom>
          <a:noFill/>
        </p:spPr>
        <p:txBody>
          <a:bodyPr wrap="square" rtlCol="0">
            <a:spAutoFit/>
          </a:bodyPr>
          <a:lstStyle/>
          <a:p>
            <a:r>
              <a:rPr lang="en-US" b="1" dirty="0">
                <a:latin typeface="Garamond" panose="02020404030301010803" pitchFamily="18" charset="0"/>
              </a:rPr>
              <a:t>Weighted Ratings Matrix:</a:t>
            </a:r>
          </a:p>
          <a:p>
            <a:r>
              <a:rPr lang="en-US" sz="1600" dirty="0">
                <a:latin typeface="Garamond" panose="02020404030301010803" pitchFamily="18" charset="0"/>
              </a:rPr>
              <a:t>Represents the user’s neighbors opinion about are two candidate movies for recommendation. </a:t>
            </a:r>
          </a:p>
        </p:txBody>
      </p:sp>
      <p:sp>
        <p:nvSpPr>
          <p:cNvPr id="23" name="Arrow: Right 22">
            <a:extLst>
              <a:ext uri="{FF2B5EF4-FFF2-40B4-BE49-F238E27FC236}">
                <a16:creationId xmlns:a16="http://schemas.microsoft.com/office/drawing/2014/main" id="{8F5C18C4-058E-CDA6-B1F7-ABF881E91CD6}"/>
              </a:ext>
            </a:extLst>
          </p:cNvPr>
          <p:cNvSpPr/>
          <p:nvPr/>
        </p:nvSpPr>
        <p:spPr>
          <a:xfrm>
            <a:off x="6805827" y="3476186"/>
            <a:ext cx="606309" cy="5690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aramond" panose="02020404030301010803" pitchFamily="18" charset="0"/>
            </a:endParaRPr>
          </a:p>
        </p:txBody>
      </p:sp>
    </p:spTree>
    <p:extLst>
      <p:ext uri="{BB962C8B-B14F-4D97-AF65-F5344CB8AC3E}">
        <p14:creationId xmlns:p14="http://schemas.microsoft.com/office/powerpoint/2010/main" val="23572294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E64C1A2-83FC-43CF-08B0-35FF78DF1B7B}"/>
              </a:ext>
            </a:extLst>
          </p:cNvPr>
          <p:cNvPicPr>
            <a:picLocks noChangeAspect="1"/>
          </p:cNvPicPr>
          <p:nvPr/>
        </p:nvPicPr>
        <p:blipFill>
          <a:blip r:embed="rId2"/>
          <a:stretch>
            <a:fillRect/>
          </a:stretch>
        </p:blipFill>
        <p:spPr>
          <a:xfrm>
            <a:off x="3335625" y="1364233"/>
            <a:ext cx="803184" cy="1302131"/>
          </a:xfrm>
          <a:prstGeom prst="rect">
            <a:avLst/>
          </a:prstGeom>
        </p:spPr>
      </p:pic>
      <p:pic>
        <p:nvPicPr>
          <p:cNvPr id="19" name="Picture 18">
            <a:extLst>
              <a:ext uri="{FF2B5EF4-FFF2-40B4-BE49-F238E27FC236}">
                <a16:creationId xmlns:a16="http://schemas.microsoft.com/office/drawing/2014/main" id="{A73002E6-3B81-BE0E-DC2A-D62B01F5F466}"/>
              </a:ext>
            </a:extLst>
          </p:cNvPr>
          <p:cNvPicPr>
            <a:picLocks noChangeAspect="1"/>
          </p:cNvPicPr>
          <p:nvPr/>
        </p:nvPicPr>
        <p:blipFill>
          <a:blip r:embed="rId3"/>
          <a:stretch>
            <a:fillRect/>
          </a:stretch>
        </p:blipFill>
        <p:spPr>
          <a:xfrm>
            <a:off x="4730556" y="1340149"/>
            <a:ext cx="889011" cy="1382905"/>
          </a:xfrm>
          <a:prstGeom prst="rect">
            <a:avLst/>
          </a:prstGeom>
        </p:spPr>
      </p:pic>
      <p:pic>
        <p:nvPicPr>
          <p:cNvPr id="21" name="Picture 20">
            <a:extLst>
              <a:ext uri="{FF2B5EF4-FFF2-40B4-BE49-F238E27FC236}">
                <a16:creationId xmlns:a16="http://schemas.microsoft.com/office/drawing/2014/main" id="{5344F75D-83D3-27F4-80B3-1DBEDE9BE603}"/>
              </a:ext>
            </a:extLst>
          </p:cNvPr>
          <p:cNvPicPr>
            <a:picLocks noChangeAspect="1"/>
          </p:cNvPicPr>
          <p:nvPr/>
        </p:nvPicPr>
        <p:blipFill>
          <a:blip r:embed="rId4"/>
          <a:stretch>
            <a:fillRect/>
          </a:stretch>
        </p:blipFill>
        <p:spPr>
          <a:xfrm>
            <a:off x="977405" y="3886037"/>
            <a:ext cx="574304" cy="769567"/>
          </a:xfrm>
          <a:prstGeom prst="rect">
            <a:avLst/>
          </a:prstGeom>
        </p:spPr>
      </p:pic>
      <p:pic>
        <p:nvPicPr>
          <p:cNvPr id="23" name="Picture 22">
            <a:extLst>
              <a:ext uri="{FF2B5EF4-FFF2-40B4-BE49-F238E27FC236}">
                <a16:creationId xmlns:a16="http://schemas.microsoft.com/office/drawing/2014/main" id="{D4D3C525-E914-66FD-F7BD-5489CF8DA151}"/>
              </a:ext>
            </a:extLst>
          </p:cNvPr>
          <p:cNvPicPr>
            <a:picLocks noChangeAspect="1"/>
          </p:cNvPicPr>
          <p:nvPr/>
        </p:nvPicPr>
        <p:blipFill>
          <a:blip r:embed="rId5"/>
          <a:stretch>
            <a:fillRect/>
          </a:stretch>
        </p:blipFill>
        <p:spPr>
          <a:xfrm>
            <a:off x="2481790" y="2979797"/>
            <a:ext cx="631480" cy="753344"/>
          </a:xfrm>
          <a:prstGeom prst="rect">
            <a:avLst/>
          </a:prstGeom>
        </p:spPr>
      </p:pic>
      <p:pic>
        <p:nvPicPr>
          <p:cNvPr id="25" name="Picture 24">
            <a:extLst>
              <a:ext uri="{FF2B5EF4-FFF2-40B4-BE49-F238E27FC236}">
                <a16:creationId xmlns:a16="http://schemas.microsoft.com/office/drawing/2014/main" id="{205C852F-0F60-CDB2-3D72-1C2AAAD6091C}"/>
              </a:ext>
            </a:extLst>
          </p:cNvPr>
          <p:cNvPicPr>
            <a:picLocks noChangeAspect="1"/>
          </p:cNvPicPr>
          <p:nvPr/>
        </p:nvPicPr>
        <p:blipFill>
          <a:blip r:embed="rId6"/>
          <a:stretch>
            <a:fillRect/>
          </a:stretch>
        </p:blipFill>
        <p:spPr>
          <a:xfrm>
            <a:off x="1756402" y="2979797"/>
            <a:ext cx="520694" cy="753344"/>
          </a:xfrm>
          <a:prstGeom prst="rect">
            <a:avLst/>
          </a:prstGeom>
        </p:spPr>
      </p:pic>
      <p:pic>
        <p:nvPicPr>
          <p:cNvPr id="5" name="Picture 4">
            <a:extLst>
              <a:ext uri="{FF2B5EF4-FFF2-40B4-BE49-F238E27FC236}">
                <a16:creationId xmlns:a16="http://schemas.microsoft.com/office/drawing/2014/main" id="{9945930F-5DD7-5AAC-AECC-DB41911B46DA}"/>
              </a:ext>
            </a:extLst>
          </p:cNvPr>
          <p:cNvPicPr>
            <a:picLocks noChangeAspect="1"/>
          </p:cNvPicPr>
          <p:nvPr/>
        </p:nvPicPr>
        <p:blipFill>
          <a:blip r:embed="rId5"/>
          <a:stretch>
            <a:fillRect/>
          </a:stretch>
        </p:blipFill>
        <p:spPr>
          <a:xfrm>
            <a:off x="2481790" y="3920315"/>
            <a:ext cx="631480" cy="753344"/>
          </a:xfrm>
          <a:prstGeom prst="rect">
            <a:avLst/>
          </a:prstGeom>
        </p:spPr>
      </p:pic>
      <p:pic>
        <p:nvPicPr>
          <p:cNvPr id="6" name="Picture 5">
            <a:extLst>
              <a:ext uri="{FF2B5EF4-FFF2-40B4-BE49-F238E27FC236}">
                <a16:creationId xmlns:a16="http://schemas.microsoft.com/office/drawing/2014/main" id="{23EA124D-84AF-CF41-9AFA-BF7103770758}"/>
              </a:ext>
            </a:extLst>
          </p:cNvPr>
          <p:cNvPicPr>
            <a:picLocks noChangeAspect="1"/>
          </p:cNvPicPr>
          <p:nvPr/>
        </p:nvPicPr>
        <p:blipFill>
          <a:blip r:embed="rId6"/>
          <a:stretch>
            <a:fillRect/>
          </a:stretch>
        </p:blipFill>
        <p:spPr>
          <a:xfrm>
            <a:off x="1756402" y="3920315"/>
            <a:ext cx="520694" cy="753344"/>
          </a:xfrm>
          <a:prstGeom prst="rect">
            <a:avLst/>
          </a:prstGeom>
        </p:spPr>
      </p:pic>
      <p:graphicFrame>
        <p:nvGraphicFramePr>
          <p:cNvPr id="7" name="Table 8">
            <a:extLst>
              <a:ext uri="{FF2B5EF4-FFF2-40B4-BE49-F238E27FC236}">
                <a16:creationId xmlns:a16="http://schemas.microsoft.com/office/drawing/2014/main" id="{05200651-5704-9258-44C3-45BA4615C89B}"/>
              </a:ext>
            </a:extLst>
          </p:cNvPr>
          <p:cNvGraphicFramePr>
            <a:graphicFrameLocks noGrp="1"/>
          </p:cNvGraphicFramePr>
          <p:nvPr>
            <p:extLst>
              <p:ext uri="{D42A27DB-BD31-4B8C-83A1-F6EECF244321}">
                <p14:modId xmlns:p14="http://schemas.microsoft.com/office/powerpoint/2010/main" val="3159125068"/>
              </p:ext>
            </p:extLst>
          </p:nvPr>
        </p:nvGraphicFramePr>
        <p:xfrm>
          <a:off x="3204839" y="3058159"/>
          <a:ext cx="2689934" cy="1615500"/>
        </p:xfrm>
        <a:graphic>
          <a:graphicData uri="http://schemas.openxmlformats.org/drawingml/2006/table">
            <a:tbl>
              <a:tblPr bandRow="1">
                <a:tableStyleId>{5C22544A-7EE6-4342-B048-85BDC9FD1C3A}</a:tableStyleId>
              </a:tblPr>
              <a:tblGrid>
                <a:gridCol w="1344967">
                  <a:extLst>
                    <a:ext uri="{9D8B030D-6E8A-4147-A177-3AD203B41FA5}">
                      <a16:colId xmlns:a16="http://schemas.microsoft.com/office/drawing/2014/main" val="2029447684"/>
                    </a:ext>
                  </a:extLst>
                </a:gridCol>
                <a:gridCol w="1344967">
                  <a:extLst>
                    <a:ext uri="{9D8B030D-6E8A-4147-A177-3AD203B41FA5}">
                      <a16:colId xmlns:a16="http://schemas.microsoft.com/office/drawing/2014/main" val="2794774252"/>
                    </a:ext>
                  </a:extLst>
                </a:gridCol>
              </a:tblGrid>
              <a:tr h="807750">
                <a:tc>
                  <a:txBody>
                    <a:bodyPr/>
                    <a:lstStyle/>
                    <a:p>
                      <a:pPr algn="ctr"/>
                      <a:endParaRPr lang="en-US" dirty="0"/>
                    </a:p>
                  </a:txBody>
                  <a:tcPr/>
                </a:tc>
                <a:tc>
                  <a:txBody>
                    <a:bodyPr/>
                    <a:lstStyle/>
                    <a:p>
                      <a:pPr algn="ctr"/>
                      <a:r>
                        <a:rPr lang="en-US" dirty="0"/>
                        <a:t>7.2+4.9=</a:t>
                      </a:r>
                    </a:p>
                    <a:p>
                      <a:pPr algn="ctr"/>
                      <a:r>
                        <a:rPr lang="en-US" b="1" dirty="0"/>
                        <a:t>12.1</a:t>
                      </a:r>
                    </a:p>
                  </a:txBody>
                  <a:tcPr/>
                </a:tc>
                <a:extLst>
                  <a:ext uri="{0D108BD9-81ED-4DB2-BD59-A6C34878D82A}">
                    <a16:rowId xmlns:a16="http://schemas.microsoft.com/office/drawing/2014/main" val="2385909336"/>
                  </a:ext>
                </a:extLst>
              </a:tr>
              <a:tr h="807750">
                <a:tc>
                  <a:txBody>
                    <a:bodyPr/>
                    <a:lstStyle/>
                    <a:p>
                      <a:pPr algn="ctr"/>
                      <a:r>
                        <a:rPr lang="en-US" dirty="0"/>
                        <a:t>3.6+1.8+3.5=</a:t>
                      </a:r>
                      <a:r>
                        <a:rPr lang="en-US" b="1" dirty="0"/>
                        <a:t>8.9</a:t>
                      </a:r>
                    </a:p>
                  </a:txBody>
                  <a:tcPr/>
                </a:tc>
                <a:tc>
                  <a:txBody>
                    <a:bodyPr/>
                    <a:lstStyle/>
                    <a:p>
                      <a:pPr algn="ctr"/>
                      <a:endParaRPr lang="en-US" dirty="0"/>
                    </a:p>
                  </a:txBody>
                  <a:tcPr/>
                </a:tc>
                <a:extLst>
                  <a:ext uri="{0D108BD9-81ED-4DB2-BD59-A6C34878D82A}">
                    <a16:rowId xmlns:a16="http://schemas.microsoft.com/office/drawing/2014/main" val="241045177"/>
                  </a:ext>
                </a:extLst>
              </a:tr>
            </a:tbl>
          </a:graphicData>
        </a:graphic>
      </p:graphicFrame>
      <p:sp>
        <p:nvSpPr>
          <p:cNvPr id="9" name="TextBox 8">
            <a:extLst>
              <a:ext uri="{FF2B5EF4-FFF2-40B4-BE49-F238E27FC236}">
                <a16:creationId xmlns:a16="http://schemas.microsoft.com/office/drawing/2014/main" id="{1AF4AC3C-88E3-45FF-1053-934AB9051208}"/>
              </a:ext>
            </a:extLst>
          </p:cNvPr>
          <p:cNvSpPr txBox="1"/>
          <p:nvPr/>
        </p:nvSpPr>
        <p:spPr>
          <a:xfrm>
            <a:off x="3642810" y="4806042"/>
            <a:ext cx="3604334" cy="369332"/>
          </a:xfrm>
          <a:prstGeom prst="rect">
            <a:avLst/>
          </a:prstGeom>
          <a:noFill/>
        </p:spPr>
        <p:txBody>
          <a:bodyPr wrap="square" rtlCol="0">
            <a:spAutoFit/>
          </a:bodyPr>
          <a:lstStyle/>
          <a:p>
            <a:pPr algn="ctr"/>
            <a:r>
              <a:rPr lang="en-US" b="1" dirty="0">
                <a:latin typeface="Garamond" panose="02020404030301010803" pitchFamily="18" charset="0"/>
              </a:rPr>
              <a:t>Rating &amp; Weight Matrix</a:t>
            </a:r>
          </a:p>
        </p:txBody>
      </p:sp>
      <p:graphicFrame>
        <p:nvGraphicFramePr>
          <p:cNvPr id="10" name="Table 15">
            <a:extLst>
              <a:ext uri="{FF2B5EF4-FFF2-40B4-BE49-F238E27FC236}">
                <a16:creationId xmlns:a16="http://schemas.microsoft.com/office/drawing/2014/main" id="{25A75FAC-58B4-6FBB-C101-2A60DDA9149A}"/>
              </a:ext>
            </a:extLst>
          </p:cNvPr>
          <p:cNvGraphicFramePr>
            <a:graphicFrameLocks noGrp="1"/>
          </p:cNvGraphicFramePr>
          <p:nvPr>
            <p:extLst>
              <p:ext uri="{D42A27DB-BD31-4B8C-83A1-F6EECF244321}">
                <p14:modId xmlns:p14="http://schemas.microsoft.com/office/powerpoint/2010/main" val="3960958338"/>
              </p:ext>
            </p:extLst>
          </p:nvPr>
        </p:nvGraphicFramePr>
        <p:xfrm>
          <a:off x="8799862" y="763114"/>
          <a:ext cx="1829872" cy="1959940"/>
        </p:xfrm>
        <a:graphic>
          <a:graphicData uri="http://schemas.openxmlformats.org/drawingml/2006/table">
            <a:tbl>
              <a:tblPr firstRow="1" bandRow="1">
                <a:tableStyleId>{5C22544A-7EE6-4342-B048-85BDC9FD1C3A}</a:tableStyleId>
              </a:tblPr>
              <a:tblGrid>
                <a:gridCol w="1829872">
                  <a:extLst>
                    <a:ext uri="{9D8B030D-6E8A-4147-A177-3AD203B41FA5}">
                      <a16:colId xmlns:a16="http://schemas.microsoft.com/office/drawing/2014/main" val="3807804810"/>
                    </a:ext>
                  </a:extLst>
                </a:gridCol>
              </a:tblGrid>
              <a:tr h="419974">
                <a:tc>
                  <a:txBody>
                    <a:bodyPr/>
                    <a:lstStyle/>
                    <a:p>
                      <a:pPr algn="ctr"/>
                      <a:r>
                        <a:rPr lang="en-US" sz="1600" dirty="0"/>
                        <a:t>Similarity Index</a:t>
                      </a:r>
                    </a:p>
                  </a:txBody>
                  <a:tcPr/>
                </a:tc>
                <a:extLst>
                  <a:ext uri="{0D108BD9-81ED-4DB2-BD59-A6C34878D82A}">
                    <a16:rowId xmlns:a16="http://schemas.microsoft.com/office/drawing/2014/main" val="1528517631"/>
                  </a:ext>
                </a:extLst>
              </a:tr>
              <a:tr h="513322">
                <a:tc>
                  <a:txBody>
                    <a:bodyPr/>
                    <a:lstStyle/>
                    <a:p>
                      <a:pPr algn="ctr"/>
                      <a:r>
                        <a:rPr lang="en-US" sz="2400" b="1" dirty="0"/>
                        <a:t>0.4</a:t>
                      </a:r>
                    </a:p>
                  </a:txBody>
                  <a:tcPr/>
                </a:tc>
                <a:extLst>
                  <a:ext uri="{0D108BD9-81ED-4DB2-BD59-A6C34878D82A}">
                    <a16:rowId xmlns:a16="http://schemas.microsoft.com/office/drawing/2014/main" val="3178462266"/>
                  </a:ext>
                </a:extLst>
              </a:tr>
              <a:tr h="513322">
                <a:tc>
                  <a:txBody>
                    <a:bodyPr/>
                    <a:lstStyle/>
                    <a:p>
                      <a:pPr algn="ctr"/>
                      <a:r>
                        <a:rPr lang="en-US" sz="2400" b="1" dirty="0"/>
                        <a:t>0.9</a:t>
                      </a:r>
                    </a:p>
                  </a:txBody>
                  <a:tcPr/>
                </a:tc>
                <a:extLst>
                  <a:ext uri="{0D108BD9-81ED-4DB2-BD59-A6C34878D82A}">
                    <a16:rowId xmlns:a16="http://schemas.microsoft.com/office/drawing/2014/main" val="4080872456"/>
                  </a:ext>
                </a:extLst>
              </a:tr>
              <a:tr h="513322">
                <a:tc>
                  <a:txBody>
                    <a:bodyPr/>
                    <a:lstStyle/>
                    <a:p>
                      <a:pPr algn="ctr"/>
                      <a:r>
                        <a:rPr lang="en-US" sz="2400" b="1" dirty="0"/>
                        <a:t>0.7</a:t>
                      </a:r>
                    </a:p>
                  </a:txBody>
                  <a:tcPr/>
                </a:tc>
                <a:extLst>
                  <a:ext uri="{0D108BD9-81ED-4DB2-BD59-A6C34878D82A}">
                    <a16:rowId xmlns:a16="http://schemas.microsoft.com/office/drawing/2014/main" val="1559860503"/>
                  </a:ext>
                </a:extLst>
              </a:tr>
            </a:tbl>
          </a:graphicData>
        </a:graphic>
      </p:graphicFrame>
      <p:pic>
        <p:nvPicPr>
          <p:cNvPr id="11" name="Picture 10">
            <a:extLst>
              <a:ext uri="{FF2B5EF4-FFF2-40B4-BE49-F238E27FC236}">
                <a16:creationId xmlns:a16="http://schemas.microsoft.com/office/drawing/2014/main" id="{B619954D-79F3-642B-2212-151AADA1C2AC}"/>
              </a:ext>
            </a:extLst>
          </p:cNvPr>
          <p:cNvPicPr>
            <a:picLocks noChangeAspect="1"/>
          </p:cNvPicPr>
          <p:nvPr/>
        </p:nvPicPr>
        <p:blipFill>
          <a:blip r:embed="rId4"/>
          <a:stretch>
            <a:fillRect/>
          </a:stretch>
        </p:blipFill>
        <p:spPr>
          <a:xfrm>
            <a:off x="8289057" y="1132376"/>
            <a:ext cx="359517" cy="481753"/>
          </a:xfrm>
          <a:prstGeom prst="rect">
            <a:avLst/>
          </a:prstGeom>
        </p:spPr>
      </p:pic>
      <p:pic>
        <p:nvPicPr>
          <p:cNvPr id="12" name="Picture 11">
            <a:extLst>
              <a:ext uri="{FF2B5EF4-FFF2-40B4-BE49-F238E27FC236}">
                <a16:creationId xmlns:a16="http://schemas.microsoft.com/office/drawing/2014/main" id="{C4E95CEC-A46C-3B24-5A1D-7BEFA38FAC8B}"/>
              </a:ext>
            </a:extLst>
          </p:cNvPr>
          <p:cNvPicPr>
            <a:picLocks noChangeAspect="1"/>
          </p:cNvPicPr>
          <p:nvPr/>
        </p:nvPicPr>
        <p:blipFill>
          <a:blip r:embed="rId5"/>
          <a:stretch>
            <a:fillRect/>
          </a:stretch>
        </p:blipFill>
        <p:spPr>
          <a:xfrm>
            <a:off x="8271160" y="1685277"/>
            <a:ext cx="395310" cy="471598"/>
          </a:xfrm>
          <a:prstGeom prst="rect">
            <a:avLst/>
          </a:prstGeom>
        </p:spPr>
      </p:pic>
      <p:pic>
        <p:nvPicPr>
          <p:cNvPr id="13" name="Picture 12">
            <a:extLst>
              <a:ext uri="{FF2B5EF4-FFF2-40B4-BE49-F238E27FC236}">
                <a16:creationId xmlns:a16="http://schemas.microsoft.com/office/drawing/2014/main" id="{E2F7BE74-8392-5D6F-6243-F6C9B22357AA}"/>
              </a:ext>
            </a:extLst>
          </p:cNvPr>
          <p:cNvPicPr>
            <a:picLocks noChangeAspect="1"/>
          </p:cNvPicPr>
          <p:nvPr/>
        </p:nvPicPr>
        <p:blipFill>
          <a:blip r:embed="rId6"/>
          <a:stretch>
            <a:fillRect/>
          </a:stretch>
        </p:blipFill>
        <p:spPr>
          <a:xfrm>
            <a:off x="8305836" y="2227801"/>
            <a:ext cx="325957" cy="471597"/>
          </a:xfrm>
          <a:prstGeom prst="rect">
            <a:avLst/>
          </a:prstGeom>
        </p:spPr>
      </p:pic>
      <p:graphicFrame>
        <p:nvGraphicFramePr>
          <p:cNvPr id="20" name="Table 21">
            <a:extLst>
              <a:ext uri="{FF2B5EF4-FFF2-40B4-BE49-F238E27FC236}">
                <a16:creationId xmlns:a16="http://schemas.microsoft.com/office/drawing/2014/main" id="{2A889C45-A518-D551-7945-C79D937F1F79}"/>
              </a:ext>
            </a:extLst>
          </p:cNvPr>
          <p:cNvGraphicFramePr>
            <a:graphicFrameLocks noGrp="1"/>
          </p:cNvGraphicFramePr>
          <p:nvPr>
            <p:extLst>
              <p:ext uri="{D42A27DB-BD31-4B8C-83A1-F6EECF244321}">
                <p14:modId xmlns:p14="http://schemas.microsoft.com/office/powerpoint/2010/main" val="204295072"/>
              </p:ext>
            </p:extLst>
          </p:nvPr>
        </p:nvGraphicFramePr>
        <p:xfrm>
          <a:off x="6062842" y="2699396"/>
          <a:ext cx="1974788" cy="1956207"/>
        </p:xfrm>
        <a:graphic>
          <a:graphicData uri="http://schemas.openxmlformats.org/drawingml/2006/table">
            <a:tbl>
              <a:tblPr firstRow="1" bandRow="1">
                <a:tableStyleId>{5C22544A-7EE6-4342-B048-85BDC9FD1C3A}</a:tableStyleId>
              </a:tblPr>
              <a:tblGrid>
                <a:gridCol w="1974788">
                  <a:extLst>
                    <a:ext uri="{9D8B030D-6E8A-4147-A177-3AD203B41FA5}">
                      <a16:colId xmlns:a16="http://schemas.microsoft.com/office/drawing/2014/main" val="3624966158"/>
                    </a:ext>
                  </a:extLst>
                </a:gridCol>
              </a:tblGrid>
              <a:tr h="454993">
                <a:tc>
                  <a:txBody>
                    <a:bodyPr/>
                    <a:lstStyle/>
                    <a:p>
                      <a:pPr algn="ctr"/>
                      <a:r>
                        <a:rPr lang="en-US" dirty="0"/>
                        <a:t>Weight Sum</a:t>
                      </a:r>
                    </a:p>
                  </a:txBody>
                  <a:tcPr/>
                </a:tc>
                <a:extLst>
                  <a:ext uri="{0D108BD9-81ED-4DB2-BD59-A6C34878D82A}">
                    <a16:rowId xmlns:a16="http://schemas.microsoft.com/office/drawing/2014/main" val="2622183179"/>
                  </a:ext>
                </a:extLst>
              </a:tr>
              <a:tr h="750607">
                <a:tc>
                  <a:txBody>
                    <a:bodyPr/>
                    <a:lstStyle/>
                    <a:p>
                      <a:pPr algn="ctr"/>
                      <a:r>
                        <a:rPr lang="en-US" b="1" dirty="0"/>
                        <a:t>0.9+0.7=1.6</a:t>
                      </a:r>
                    </a:p>
                  </a:txBody>
                  <a:tcPr/>
                </a:tc>
                <a:extLst>
                  <a:ext uri="{0D108BD9-81ED-4DB2-BD59-A6C34878D82A}">
                    <a16:rowId xmlns:a16="http://schemas.microsoft.com/office/drawing/2014/main" val="1614648563"/>
                  </a:ext>
                </a:extLst>
              </a:tr>
              <a:tr h="750607">
                <a:tc>
                  <a:txBody>
                    <a:bodyPr/>
                    <a:lstStyle/>
                    <a:p>
                      <a:pPr algn="ctr"/>
                      <a:r>
                        <a:rPr lang="en-US" b="1" dirty="0"/>
                        <a:t>0.4+0.9+0.7=2.0</a:t>
                      </a:r>
                    </a:p>
                  </a:txBody>
                  <a:tcPr/>
                </a:tc>
                <a:extLst>
                  <a:ext uri="{0D108BD9-81ED-4DB2-BD59-A6C34878D82A}">
                    <a16:rowId xmlns:a16="http://schemas.microsoft.com/office/drawing/2014/main" val="2823088123"/>
                  </a:ext>
                </a:extLst>
              </a:tr>
            </a:tbl>
          </a:graphicData>
        </a:graphic>
      </p:graphicFrame>
      <p:sp>
        <p:nvSpPr>
          <p:cNvPr id="24" name="Arrow: Bent-Up 23">
            <a:extLst>
              <a:ext uri="{FF2B5EF4-FFF2-40B4-BE49-F238E27FC236}">
                <a16:creationId xmlns:a16="http://schemas.microsoft.com/office/drawing/2014/main" id="{2D3210AB-23C3-F46D-46F4-030F31F35D08}"/>
              </a:ext>
            </a:extLst>
          </p:cNvPr>
          <p:cNvSpPr/>
          <p:nvPr/>
        </p:nvSpPr>
        <p:spPr>
          <a:xfrm rot="10800000">
            <a:off x="6825078" y="1755554"/>
            <a:ext cx="1066566" cy="807641"/>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aramond" panose="02020404030301010803" pitchFamily="18" charset="0"/>
            </a:endParaRPr>
          </a:p>
        </p:txBody>
      </p:sp>
      <p:pic>
        <p:nvPicPr>
          <p:cNvPr id="26" name="Picture 25">
            <a:extLst>
              <a:ext uri="{FF2B5EF4-FFF2-40B4-BE49-F238E27FC236}">
                <a16:creationId xmlns:a16="http://schemas.microsoft.com/office/drawing/2014/main" id="{B147876F-20D9-D33E-9301-37C22BC50AEC}"/>
              </a:ext>
            </a:extLst>
          </p:cNvPr>
          <p:cNvPicPr>
            <a:picLocks noChangeAspect="1"/>
          </p:cNvPicPr>
          <p:nvPr/>
        </p:nvPicPr>
        <p:blipFill>
          <a:blip r:embed="rId2"/>
          <a:stretch>
            <a:fillRect/>
          </a:stretch>
        </p:blipFill>
        <p:spPr>
          <a:xfrm>
            <a:off x="9372929" y="3089832"/>
            <a:ext cx="803184" cy="1302131"/>
          </a:xfrm>
          <a:prstGeom prst="rect">
            <a:avLst/>
          </a:prstGeom>
        </p:spPr>
      </p:pic>
      <p:pic>
        <p:nvPicPr>
          <p:cNvPr id="30" name="Picture 29">
            <a:extLst>
              <a:ext uri="{FF2B5EF4-FFF2-40B4-BE49-F238E27FC236}">
                <a16:creationId xmlns:a16="http://schemas.microsoft.com/office/drawing/2014/main" id="{334EE1A8-D5AC-A03D-1BDA-AA19F2F4E67F}"/>
              </a:ext>
            </a:extLst>
          </p:cNvPr>
          <p:cNvPicPr>
            <a:picLocks noChangeAspect="1"/>
          </p:cNvPicPr>
          <p:nvPr/>
        </p:nvPicPr>
        <p:blipFill>
          <a:blip r:embed="rId3"/>
          <a:stretch>
            <a:fillRect/>
          </a:stretch>
        </p:blipFill>
        <p:spPr>
          <a:xfrm>
            <a:off x="10435598" y="3058159"/>
            <a:ext cx="889011" cy="1382905"/>
          </a:xfrm>
          <a:prstGeom prst="rect">
            <a:avLst/>
          </a:prstGeom>
        </p:spPr>
      </p:pic>
      <p:sp>
        <p:nvSpPr>
          <p:cNvPr id="32" name="Arrow: Right 31">
            <a:extLst>
              <a:ext uri="{FF2B5EF4-FFF2-40B4-BE49-F238E27FC236}">
                <a16:creationId xmlns:a16="http://schemas.microsoft.com/office/drawing/2014/main" id="{58D1AF9C-286F-8C8B-9FC1-0FA084D0F87C}"/>
              </a:ext>
            </a:extLst>
          </p:cNvPr>
          <p:cNvSpPr/>
          <p:nvPr/>
        </p:nvSpPr>
        <p:spPr>
          <a:xfrm>
            <a:off x="8271160" y="3542190"/>
            <a:ext cx="842284" cy="6164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Garamond" panose="02020404030301010803" pitchFamily="18" charset="0"/>
              </a:rPr>
              <a:t>Div</a:t>
            </a:r>
            <a:endParaRPr lang="en-US" dirty="0">
              <a:latin typeface="Garamond" panose="02020404030301010803" pitchFamily="18" charset="0"/>
            </a:endParaRPr>
          </a:p>
        </p:txBody>
      </p:sp>
      <p:pic>
        <p:nvPicPr>
          <p:cNvPr id="33" name="Picture 32">
            <a:extLst>
              <a:ext uri="{FF2B5EF4-FFF2-40B4-BE49-F238E27FC236}">
                <a16:creationId xmlns:a16="http://schemas.microsoft.com/office/drawing/2014/main" id="{20A306EE-C9A7-8145-C125-075CD0C4B774}"/>
              </a:ext>
            </a:extLst>
          </p:cNvPr>
          <p:cNvPicPr>
            <a:picLocks noChangeAspect="1"/>
          </p:cNvPicPr>
          <p:nvPr/>
        </p:nvPicPr>
        <p:blipFill>
          <a:blip r:embed="rId7"/>
          <a:stretch>
            <a:fillRect/>
          </a:stretch>
        </p:blipFill>
        <p:spPr>
          <a:xfrm>
            <a:off x="8549191" y="4646965"/>
            <a:ext cx="752354" cy="969380"/>
          </a:xfrm>
          <a:prstGeom prst="rect">
            <a:avLst/>
          </a:prstGeom>
        </p:spPr>
      </p:pic>
      <p:graphicFrame>
        <p:nvGraphicFramePr>
          <p:cNvPr id="34" name="Table 34">
            <a:extLst>
              <a:ext uri="{FF2B5EF4-FFF2-40B4-BE49-F238E27FC236}">
                <a16:creationId xmlns:a16="http://schemas.microsoft.com/office/drawing/2014/main" id="{CB231047-DF69-A443-01F4-8835A08D89FE}"/>
              </a:ext>
            </a:extLst>
          </p:cNvPr>
          <p:cNvGraphicFramePr>
            <a:graphicFrameLocks noGrp="1"/>
          </p:cNvGraphicFramePr>
          <p:nvPr>
            <p:extLst>
              <p:ext uri="{D42A27DB-BD31-4B8C-83A1-F6EECF244321}">
                <p14:modId xmlns:p14="http://schemas.microsoft.com/office/powerpoint/2010/main" val="29696781"/>
              </p:ext>
            </p:extLst>
          </p:nvPr>
        </p:nvGraphicFramePr>
        <p:xfrm>
          <a:off x="9372928" y="4818924"/>
          <a:ext cx="2194676" cy="660221"/>
        </p:xfrm>
        <a:graphic>
          <a:graphicData uri="http://schemas.openxmlformats.org/drawingml/2006/table">
            <a:tbl>
              <a:tblPr bandRow="1">
                <a:tableStyleId>{5C22544A-7EE6-4342-B048-85BDC9FD1C3A}</a:tableStyleId>
              </a:tblPr>
              <a:tblGrid>
                <a:gridCol w="1097338">
                  <a:extLst>
                    <a:ext uri="{9D8B030D-6E8A-4147-A177-3AD203B41FA5}">
                      <a16:colId xmlns:a16="http://schemas.microsoft.com/office/drawing/2014/main" val="2534794067"/>
                    </a:ext>
                  </a:extLst>
                </a:gridCol>
                <a:gridCol w="1097338">
                  <a:extLst>
                    <a:ext uri="{9D8B030D-6E8A-4147-A177-3AD203B41FA5}">
                      <a16:colId xmlns:a16="http://schemas.microsoft.com/office/drawing/2014/main" val="1050958868"/>
                    </a:ext>
                  </a:extLst>
                </a:gridCol>
              </a:tblGrid>
              <a:tr h="660221">
                <a:tc>
                  <a:txBody>
                    <a:bodyPr/>
                    <a:lstStyle/>
                    <a:p>
                      <a:pPr algn="ctr"/>
                      <a:r>
                        <a:rPr lang="en-US" dirty="0"/>
                        <a:t>8.9/2.0=</a:t>
                      </a:r>
                      <a:r>
                        <a:rPr lang="en-US" b="1" dirty="0"/>
                        <a:t>4.45</a:t>
                      </a:r>
                    </a:p>
                  </a:txBody>
                  <a:tcPr/>
                </a:tc>
                <a:tc>
                  <a:txBody>
                    <a:bodyPr/>
                    <a:lstStyle/>
                    <a:p>
                      <a:pPr algn="ctr"/>
                      <a:r>
                        <a:rPr lang="en-US" dirty="0"/>
                        <a:t>12.1/1.6=</a:t>
                      </a:r>
                      <a:r>
                        <a:rPr lang="en-US" b="1" dirty="0"/>
                        <a:t>7.56</a:t>
                      </a:r>
                    </a:p>
                  </a:txBody>
                  <a:tcPr/>
                </a:tc>
                <a:extLst>
                  <a:ext uri="{0D108BD9-81ED-4DB2-BD59-A6C34878D82A}">
                    <a16:rowId xmlns:a16="http://schemas.microsoft.com/office/drawing/2014/main" val="3203335209"/>
                  </a:ext>
                </a:extLst>
              </a:tr>
            </a:tbl>
          </a:graphicData>
        </a:graphic>
      </p:graphicFrame>
      <p:sp>
        <p:nvSpPr>
          <p:cNvPr id="35" name="TextBox 34">
            <a:extLst>
              <a:ext uri="{FF2B5EF4-FFF2-40B4-BE49-F238E27FC236}">
                <a16:creationId xmlns:a16="http://schemas.microsoft.com/office/drawing/2014/main" id="{4D5DCCF4-68ED-42C2-D096-99EF50982D3B}"/>
              </a:ext>
            </a:extLst>
          </p:cNvPr>
          <p:cNvSpPr txBox="1"/>
          <p:nvPr/>
        </p:nvSpPr>
        <p:spPr>
          <a:xfrm>
            <a:off x="9142478" y="5616345"/>
            <a:ext cx="2722747" cy="369332"/>
          </a:xfrm>
          <a:prstGeom prst="rect">
            <a:avLst/>
          </a:prstGeom>
          <a:noFill/>
        </p:spPr>
        <p:txBody>
          <a:bodyPr wrap="square" rtlCol="0">
            <a:spAutoFit/>
          </a:bodyPr>
          <a:lstStyle/>
          <a:p>
            <a:r>
              <a:rPr lang="en-US" b="1" dirty="0">
                <a:latin typeface="Garamond" panose="02020404030301010803" pitchFamily="18" charset="0"/>
              </a:rPr>
              <a:t>Recommendation Matrix</a:t>
            </a:r>
          </a:p>
        </p:txBody>
      </p:sp>
      <p:sp>
        <p:nvSpPr>
          <p:cNvPr id="37" name="Arrow: Left 36">
            <a:extLst>
              <a:ext uri="{FF2B5EF4-FFF2-40B4-BE49-F238E27FC236}">
                <a16:creationId xmlns:a16="http://schemas.microsoft.com/office/drawing/2014/main" id="{16FD6BD6-F768-B1B4-5D1F-37C05E1B1583}"/>
              </a:ext>
            </a:extLst>
          </p:cNvPr>
          <p:cNvSpPr/>
          <p:nvPr/>
        </p:nvSpPr>
        <p:spPr>
          <a:xfrm>
            <a:off x="6727626" y="5534541"/>
            <a:ext cx="1959137" cy="100437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Sort &amp; Recommend</a:t>
            </a:r>
          </a:p>
        </p:txBody>
      </p:sp>
      <p:pic>
        <p:nvPicPr>
          <p:cNvPr id="38" name="Picture 37">
            <a:extLst>
              <a:ext uri="{FF2B5EF4-FFF2-40B4-BE49-F238E27FC236}">
                <a16:creationId xmlns:a16="http://schemas.microsoft.com/office/drawing/2014/main" id="{5A34C8AA-32F3-F2F6-051B-40B12D3A306C}"/>
              </a:ext>
            </a:extLst>
          </p:cNvPr>
          <p:cNvPicPr>
            <a:picLocks noChangeAspect="1"/>
          </p:cNvPicPr>
          <p:nvPr/>
        </p:nvPicPr>
        <p:blipFill>
          <a:blip r:embed="rId3"/>
          <a:stretch>
            <a:fillRect/>
          </a:stretch>
        </p:blipFill>
        <p:spPr>
          <a:xfrm>
            <a:off x="5549864" y="5358453"/>
            <a:ext cx="889011" cy="1382905"/>
          </a:xfrm>
          <a:prstGeom prst="rect">
            <a:avLst/>
          </a:prstGeom>
        </p:spPr>
      </p:pic>
      <p:sp>
        <p:nvSpPr>
          <p:cNvPr id="39" name="TextBox 38">
            <a:extLst>
              <a:ext uri="{FF2B5EF4-FFF2-40B4-BE49-F238E27FC236}">
                <a16:creationId xmlns:a16="http://schemas.microsoft.com/office/drawing/2014/main" id="{7F2D0F69-EED1-1A4F-67A1-09A2A6DFC5C7}"/>
              </a:ext>
            </a:extLst>
          </p:cNvPr>
          <p:cNvSpPr txBox="1"/>
          <p:nvPr/>
        </p:nvSpPr>
        <p:spPr>
          <a:xfrm>
            <a:off x="4258429" y="5616345"/>
            <a:ext cx="1220051" cy="646331"/>
          </a:xfrm>
          <a:prstGeom prst="rect">
            <a:avLst/>
          </a:prstGeom>
          <a:noFill/>
        </p:spPr>
        <p:txBody>
          <a:bodyPr wrap="square" rtlCol="0">
            <a:spAutoFit/>
          </a:bodyPr>
          <a:lstStyle/>
          <a:p>
            <a:pPr algn="ctr"/>
            <a:r>
              <a:rPr lang="en-US" b="1" dirty="0">
                <a:latin typeface="Garamond" panose="02020404030301010803" pitchFamily="18" charset="0"/>
              </a:rPr>
              <a:t>Similarity7.56</a:t>
            </a:r>
          </a:p>
        </p:txBody>
      </p:sp>
      <p:sp>
        <p:nvSpPr>
          <p:cNvPr id="2" name="Title 1">
            <a:extLst>
              <a:ext uri="{FF2B5EF4-FFF2-40B4-BE49-F238E27FC236}">
                <a16:creationId xmlns:a16="http://schemas.microsoft.com/office/drawing/2014/main" id="{5C378506-28F7-C7B2-9CBD-DB403FC4B2E3}"/>
              </a:ext>
            </a:extLst>
          </p:cNvPr>
          <p:cNvSpPr>
            <a:spLocks noGrp="1"/>
          </p:cNvSpPr>
          <p:nvPr>
            <p:ph type="title"/>
          </p:nvPr>
        </p:nvSpPr>
        <p:spPr>
          <a:xfrm>
            <a:off x="719092" y="293756"/>
            <a:ext cx="9996764" cy="785451"/>
          </a:xfrm>
        </p:spPr>
        <p:txBody>
          <a:bodyPr/>
          <a:lstStyle/>
          <a:p>
            <a:r>
              <a:rPr lang="en-US" dirty="0">
                <a:latin typeface="Garamond" panose="02020404030301010803" pitchFamily="18" charset="0"/>
              </a:rPr>
              <a:t>Recommendation matrix</a:t>
            </a:r>
          </a:p>
        </p:txBody>
      </p:sp>
    </p:spTree>
    <p:extLst>
      <p:ext uri="{BB962C8B-B14F-4D97-AF65-F5344CB8AC3E}">
        <p14:creationId xmlns:p14="http://schemas.microsoft.com/office/powerpoint/2010/main" val="33787023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381000" y="131007"/>
            <a:ext cx="10662080" cy="1325563"/>
          </a:xfrm>
        </p:spPr>
        <p:txBody>
          <a:bodyPr/>
          <a:lstStyle/>
          <a:p>
            <a:r>
              <a:rPr lang="en-US" dirty="0">
                <a:latin typeface="Garamond" panose="02020404030301010803" pitchFamily="18" charset="0"/>
              </a:rPr>
              <a:t>KNN(K-Nearest-Neighbors) Algorithm</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2"/>
          </p:nvPr>
        </p:nvSpPr>
        <p:spPr/>
        <p:txBody>
          <a:bodyPr/>
          <a:lstStyle/>
          <a:p>
            <a:fld id="{7699C8CE-7534-A244-ABE9-5BED2DFEFBDF}"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36</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B71C5EA1-6809-142E-0DD8-8B3AE995EE32}"/>
              </a:ext>
            </a:extLst>
          </p:cNvPr>
          <p:cNvSpPr txBox="1"/>
          <p:nvPr/>
        </p:nvSpPr>
        <p:spPr>
          <a:xfrm>
            <a:off x="577049" y="1766656"/>
            <a:ext cx="10298097" cy="1477328"/>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The most common algorithm used in the Collaborative filtering method</a:t>
            </a:r>
          </a:p>
          <a:p>
            <a:pPr marL="342900" indent="-342900">
              <a:buFont typeface="Wingdings" panose="05000000000000000000" pitchFamily="2" charset="2"/>
              <a:buChar char="ü"/>
            </a:pPr>
            <a:r>
              <a:rPr lang="en-US" dirty="0">
                <a:latin typeface="Garamond" panose="02020404030301010803" pitchFamily="18" charset="0"/>
              </a:rPr>
              <a:t>Advantages: Simplicity &amp; Accuracy</a:t>
            </a:r>
          </a:p>
          <a:p>
            <a:pPr marL="342900" indent="-342900">
              <a:buFont typeface="Wingdings" panose="05000000000000000000" pitchFamily="2" charset="2"/>
              <a:buChar char="ü"/>
            </a:pPr>
            <a:r>
              <a:rPr lang="en-US" dirty="0">
                <a:latin typeface="Garamond" panose="02020404030301010803" pitchFamily="18" charset="0"/>
              </a:rPr>
              <a:t>Disadvantages: Scalability &amp; Sparsity</a:t>
            </a:r>
          </a:p>
          <a:p>
            <a:pPr marL="342900" indent="-342900">
              <a:buFont typeface="Wingdings" panose="05000000000000000000" pitchFamily="2" charset="2"/>
              <a:buChar char="ü"/>
            </a:pPr>
            <a:endParaRPr lang="en-US" dirty="0">
              <a:latin typeface="Garamond" panose="02020404030301010803" pitchFamily="18" charset="0"/>
            </a:endParaRPr>
          </a:p>
          <a:p>
            <a:pPr marL="742950" lvl="1" indent="-285750">
              <a:buFont typeface="Wingdings" panose="05000000000000000000" pitchFamily="2" charset="2"/>
              <a:buChar char="v"/>
            </a:pPr>
            <a:endParaRPr lang="en-US" dirty="0">
              <a:latin typeface="Garamond" panose="02020404030301010803" pitchFamily="18" charset="0"/>
            </a:endParaRPr>
          </a:p>
        </p:txBody>
      </p:sp>
      <p:sp>
        <p:nvSpPr>
          <p:cNvPr id="5" name="TextBox 4">
            <a:extLst>
              <a:ext uri="{FF2B5EF4-FFF2-40B4-BE49-F238E27FC236}">
                <a16:creationId xmlns:a16="http://schemas.microsoft.com/office/drawing/2014/main" id="{DCD8E0BD-63C5-F070-0E74-743415149026}"/>
              </a:ext>
            </a:extLst>
          </p:cNvPr>
          <p:cNvSpPr txBox="1"/>
          <p:nvPr/>
        </p:nvSpPr>
        <p:spPr>
          <a:xfrm>
            <a:off x="381000" y="3161737"/>
            <a:ext cx="5714999" cy="2970044"/>
          </a:xfrm>
          <a:prstGeom prst="rect">
            <a:avLst/>
          </a:prstGeom>
          <a:noFill/>
        </p:spPr>
        <p:txBody>
          <a:bodyPr wrap="square" rtlCol="0">
            <a:spAutoFit/>
          </a:bodyPr>
          <a:lstStyle/>
          <a:p>
            <a:pPr algn="just"/>
            <a:r>
              <a:rPr lang="en-US" sz="1700" dirty="0">
                <a:latin typeface="Garamond" panose="02020404030301010803" pitchFamily="18" charset="0"/>
              </a:rPr>
              <a:t>3 Steps of algorithms that implement based on </a:t>
            </a:r>
            <a:r>
              <a:rPr lang="en-US" sz="1700" b="1" dirty="0">
                <a:latin typeface="Garamond" panose="02020404030301010803" pitchFamily="18" charset="0"/>
              </a:rPr>
              <a:t>user-to-user</a:t>
            </a:r>
            <a:r>
              <a:rPr lang="en-US" sz="1700" dirty="0">
                <a:latin typeface="Garamond" panose="02020404030301010803" pitchFamily="18" charset="0"/>
              </a:rPr>
              <a:t>:</a:t>
            </a:r>
          </a:p>
          <a:p>
            <a:pPr marL="800100" lvl="1" indent="-342900" algn="just">
              <a:buAutoNum type="arabicParenR"/>
            </a:pPr>
            <a:r>
              <a:rPr lang="en-US" sz="1700" dirty="0">
                <a:latin typeface="Garamond" panose="02020404030301010803" pitchFamily="18" charset="0"/>
              </a:rPr>
              <a:t>Based on a similarity measurement, a number of </a:t>
            </a:r>
            <a:r>
              <a:rPr lang="en-US" sz="1700" b="1" dirty="0">
                <a:latin typeface="Garamond" panose="02020404030301010803" pitchFamily="18" charset="0"/>
              </a:rPr>
              <a:t>k neighbors </a:t>
            </a:r>
            <a:r>
              <a:rPr lang="en-US" sz="1700" dirty="0">
                <a:latin typeface="Garamond" panose="02020404030301010803" pitchFamily="18" charset="0"/>
              </a:rPr>
              <a:t>are selected for user a. These neighbors are the ones that are </a:t>
            </a:r>
            <a:r>
              <a:rPr lang="en-US" sz="1700" b="1" dirty="0">
                <a:latin typeface="Garamond" panose="02020404030301010803" pitchFamily="18" charset="0"/>
              </a:rPr>
              <a:t>most similar </a:t>
            </a:r>
            <a:r>
              <a:rPr lang="en-US" sz="1700" dirty="0">
                <a:latin typeface="Garamond" panose="02020404030301010803" pitchFamily="18" charset="0"/>
              </a:rPr>
              <a:t>to user a.</a:t>
            </a:r>
          </a:p>
          <a:p>
            <a:pPr marL="800100" lvl="1" indent="-342900" algn="just">
              <a:buAutoNum type="arabicParenR"/>
            </a:pPr>
            <a:r>
              <a:rPr lang="en-US" sz="1700" dirty="0">
                <a:latin typeface="Garamond" panose="02020404030301010803" pitchFamily="18" charset="0"/>
              </a:rPr>
              <a:t>All items in the system are calculated as a quantitative measure to </a:t>
            </a:r>
            <a:r>
              <a:rPr lang="en-US" sz="1700" b="1" dirty="0">
                <a:latin typeface="Garamond" panose="02020404030301010803" pitchFamily="18" charset="0"/>
              </a:rPr>
              <a:t>predict</a:t>
            </a:r>
            <a:r>
              <a:rPr lang="en-US" sz="1700" dirty="0">
                <a:latin typeface="Garamond" panose="02020404030301010803" pitchFamily="18" charset="0"/>
              </a:rPr>
              <a:t> whether item </a:t>
            </a:r>
            <a:r>
              <a:rPr lang="en-US" sz="1700" dirty="0" err="1">
                <a:latin typeface="Garamond" panose="02020404030301010803" pitchFamily="18" charset="0"/>
              </a:rPr>
              <a:t>i</a:t>
            </a:r>
            <a:r>
              <a:rPr lang="en-US" sz="1700" dirty="0">
                <a:latin typeface="Garamond" panose="02020404030301010803" pitchFamily="18" charset="0"/>
              </a:rPr>
              <a:t> will be liked by user a or not. (Using different solutions like average, weighted sum, …)</a:t>
            </a:r>
          </a:p>
          <a:p>
            <a:pPr marL="800100" lvl="1" indent="-342900" algn="just">
              <a:buAutoNum type="arabicParenR"/>
            </a:pPr>
            <a:r>
              <a:rPr lang="en-US" sz="1700" dirty="0">
                <a:latin typeface="Garamond" panose="02020404030301010803" pitchFamily="18" charset="0"/>
              </a:rPr>
              <a:t>Among all the items, N items that have </a:t>
            </a:r>
            <a:r>
              <a:rPr lang="en-US" sz="1700" b="1" dirty="0">
                <a:latin typeface="Garamond" panose="02020404030301010803" pitchFamily="18" charset="0"/>
              </a:rPr>
              <a:t>more than the predicted value </a:t>
            </a:r>
            <a:r>
              <a:rPr lang="en-US" sz="1700" dirty="0">
                <a:latin typeface="Garamond" panose="02020404030301010803" pitchFamily="18" charset="0"/>
              </a:rPr>
              <a:t>are suggested to the user.</a:t>
            </a:r>
          </a:p>
          <a:p>
            <a:endParaRPr lang="en-US" sz="1700" dirty="0">
              <a:latin typeface="Garamond" panose="02020404030301010803" pitchFamily="18" charset="0"/>
            </a:endParaRPr>
          </a:p>
        </p:txBody>
      </p:sp>
      <p:sp>
        <p:nvSpPr>
          <p:cNvPr id="7" name="TextBox 6">
            <a:extLst>
              <a:ext uri="{FF2B5EF4-FFF2-40B4-BE49-F238E27FC236}">
                <a16:creationId xmlns:a16="http://schemas.microsoft.com/office/drawing/2014/main" id="{EF5C17F3-3A78-8424-4B37-305132B64F51}"/>
              </a:ext>
            </a:extLst>
          </p:cNvPr>
          <p:cNvSpPr txBox="1"/>
          <p:nvPr/>
        </p:nvSpPr>
        <p:spPr>
          <a:xfrm>
            <a:off x="6498454" y="3156494"/>
            <a:ext cx="5486400" cy="2446824"/>
          </a:xfrm>
          <a:prstGeom prst="rect">
            <a:avLst/>
          </a:prstGeom>
          <a:noFill/>
        </p:spPr>
        <p:txBody>
          <a:bodyPr wrap="square" rtlCol="0">
            <a:spAutoFit/>
          </a:bodyPr>
          <a:lstStyle/>
          <a:p>
            <a:pPr algn="just"/>
            <a:r>
              <a:rPr lang="en-US" sz="1700" dirty="0">
                <a:latin typeface="Garamond" panose="02020404030301010803" pitchFamily="18" charset="0"/>
              </a:rPr>
              <a:t>3 Steps of algorithms that implement based on </a:t>
            </a:r>
            <a:r>
              <a:rPr lang="en-US" sz="1700" b="1" dirty="0">
                <a:latin typeface="Garamond" panose="02020404030301010803" pitchFamily="18" charset="0"/>
              </a:rPr>
              <a:t>item-to-item</a:t>
            </a:r>
            <a:r>
              <a:rPr lang="en-US" sz="1700" dirty="0">
                <a:latin typeface="Garamond" panose="02020404030301010803" pitchFamily="18" charset="0"/>
              </a:rPr>
              <a:t>:</a:t>
            </a:r>
          </a:p>
          <a:p>
            <a:pPr marL="800100" lvl="1" indent="-342900" algn="just">
              <a:buAutoNum type="arabicParenR"/>
            </a:pPr>
            <a:r>
              <a:rPr lang="en-US" sz="1700" dirty="0">
                <a:latin typeface="Garamond" panose="02020404030301010803" pitchFamily="18" charset="0"/>
              </a:rPr>
              <a:t>Based on a similarity measurement, we determine the number of neighbors q for each item </a:t>
            </a:r>
            <a:r>
              <a:rPr lang="en-US" sz="1700" dirty="0" err="1">
                <a:latin typeface="Garamond" panose="02020404030301010803" pitchFamily="18" charset="0"/>
              </a:rPr>
              <a:t>i</a:t>
            </a:r>
            <a:r>
              <a:rPr lang="en-US" sz="1700" dirty="0">
                <a:latin typeface="Garamond" panose="02020404030301010803" pitchFamily="18" charset="0"/>
              </a:rPr>
              <a:t>.</a:t>
            </a:r>
          </a:p>
          <a:p>
            <a:pPr marL="800100" lvl="1" indent="-342900" algn="just">
              <a:buAutoNum type="arabicParenR"/>
            </a:pPr>
            <a:r>
              <a:rPr lang="en-US" sz="1700" dirty="0">
                <a:latin typeface="Garamond" panose="02020404030301010803" pitchFamily="18" charset="0"/>
              </a:rPr>
              <a:t>If user a has not rated item </a:t>
            </a:r>
            <a:r>
              <a:rPr lang="en-US" sz="1700" dirty="0" err="1">
                <a:latin typeface="Garamond" panose="02020404030301010803" pitchFamily="18" charset="0"/>
              </a:rPr>
              <a:t>i</a:t>
            </a:r>
            <a:r>
              <a:rPr lang="en-US" sz="1700" dirty="0">
                <a:latin typeface="Garamond" panose="02020404030301010803" pitchFamily="18" charset="0"/>
              </a:rPr>
              <a:t> so far, we calculate the prediction value based on the ratings this user has given to </a:t>
            </a:r>
            <a:r>
              <a:rPr lang="en-US" sz="1700" b="1" dirty="0">
                <a:latin typeface="Garamond" panose="02020404030301010803" pitchFamily="18" charset="0"/>
              </a:rPr>
              <a:t>neighboring</a:t>
            </a:r>
            <a:r>
              <a:rPr lang="en-US" sz="1700" dirty="0">
                <a:latin typeface="Garamond" panose="02020404030301010803" pitchFamily="18" charset="0"/>
              </a:rPr>
              <a:t> items </a:t>
            </a:r>
            <a:r>
              <a:rPr lang="en-US" sz="1700" dirty="0" err="1">
                <a:latin typeface="Garamond" panose="02020404030301010803" pitchFamily="18" charset="0"/>
              </a:rPr>
              <a:t>i</a:t>
            </a:r>
            <a:r>
              <a:rPr lang="en-US" sz="1700" dirty="0">
                <a:latin typeface="Garamond" panose="02020404030301010803" pitchFamily="18" charset="0"/>
              </a:rPr>
              <a:t>.</a:t>
            </a:r>
          </a:p>
          <a:p>
            <a:pPr marL="800100" lvl="1" indent="-342900" algn="just">
              <a:buAutoNum type="arabicParenR"/>
            </a:pPr>
            <a:r>
              <a:rPr lang="en-US" sz="1700" dirty="0">
                <a:latin typeface="Garamond" panose="02020404030301010803" pitchFamily="18" charset="0"/>
              </a:rPr>
              <a:t>Based on the values of predictions, we suggest the items that have the highest value of prediction to user a.</a:t>
            </a:r>
          </a:p>
        </p:txBody>
      </p:sp>
    </p:spTree>
    <p:extLst>
      <p:ext uri="{BB962C8B-B14F-4D97-AF65-F5344CB8AC3E}">
        <p14:creationId xmlns:p14="http://schemas.microsoft.com/office/powerpoint/2010/main" val="5206446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727970" y="136525"/>
            <a:ext cx="9890232" cy="1325563"/>
          </a:xfrm>
        </p:spPr>
        <p:txBody>
          <a:bodyPr/>
          <a:lstStyle/>
          <a:p>
            <a:r>
              <a:rPr lang="en-US" dirty="0">
                <a:latin typeface="Garamond" panose="02020404030301010803" pitchFamily="18" charset="0"/>
              </a:rPr>
              <a:t>Challenges of collaborative filtering</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2"/>
          </p:nvPr>
        </p:nvSpPr>
        <p:spPr/>
        <p:txBody>
          <a:bodyPr/>
          <a:lstStyle/>
          <a:p>
            <a:fld id="{7699C8CE-7534-A244-ABE9-5BED2DFEFBDF}"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37</a:t>
            </a:fld>
            <a:endParaRPr lang="en-US" dirty="0">
              <a:latin typeface="Garamond" panose="02020404030301010803" pitchFamily="18" charset="0"/>
            </a:endParaRPr>
          </a:p>
        </p:txBody>
      </p:sp>
      <p:sp>
        <p:nvSpPr>
          <p:cNvPr id="8" name="TextBox 7">
            <a:extLst>
              <a:ext uri="{FF2B5EF4-FFF2-40B4-BE49-F238E27FC236}">
                <a16:creationId xmlns:a16="http://schemas.microsoft.com/office/drawing/2014/main" id="{54F936EA-1C5A-71AB-AAD9-188F6E3110F5}"/>
              </a:ext>
            </a:extLst>
          </p:cNvPr>
          <p:cNvSpPr txBox="1"/>
          <p:nvPr/>
        </p:nvSpPr>
        <p:spPr>
          <a:xfrm>
            <a:off x="958788" y="2068497"/>
            <a:ext cx="9659414" cy="3139321"/>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Data Sparsity</a:t>
            </a:r>
          </a:p>
          <a:p>
            <a:pPr marL="742950" lvl="1" indent="-285750">
              <a:buFont typeface="Wingdings" panose="05000000000000000000" pitchFamily="2" charset="2"/>
              <a:buChar char="v"/>
            </a:pPr>
            <a:r>
              <a:rPr lang="en-US" dirty="0">
                <a:latin typeface="Garamond" panose="02020404030301010803" pitchFamily="18" charset="0"/>
              </a:rPr>
              <a:t>Users in general rate only a limited number of items</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Cold Start</a:t>
            </a:r>
          </a:p>
          <a:p>
            <a:pPr marL="742950" lvl="1" indent="-285750">
              <a:buFont typeface="Wingdings" panose="05000000000000000000" pitchFamily="2" charset="2"/>
              <a:buChar char="v"/>
            </a:pPr>
            <a:r>
              <a:rPr lang="en-US" dirty="0">
                <a:latin typeface="Garamond" panose="02020404030301010803" pitchFamily="18" charset="0"/>
              </a:rPr>
              <a:t>Difficulty in recommendation to new users or new items</a:t>
            </a:r>
          </a:p>
          <a:p>
            <a:pPr marL="742950" lvl="1" indent="-285750">
              <a:buFont typeface="Wingdings" panose="05000000000000000000" pitchFamily="2" charset="2"/>
              <a:buChar char="v"/>
            </a:pPr>
            <a:r>
              <a:rPr lang="en-US" dirty="0">
                <a:latin typeface="Garamond" panose="02020404030301010803" pitchFamily="18" charset="0"/>
              </a:rPr>
              <a:t>User profile doesn’t exist for users</a:t>
            </a:r>
          </a:p>
          <a:p>
            <a:pPr marL="742950" lvl="1" indent="-285750">
              <a:buFont typeface="Wingdings" panose="05000000000000000000" pitchFamily="2" charset="2"/>
              <a:buChar char="v"/>
            </a:pPr>
            <a:r>
              <a:rPr lang="en-US" dirty="0">
                <a:latin typeface="Garamond" panose="02020404030301010803" pitchFamily="18" charset="0"/>
              </a:rPr>
              <a:t>Items which has not received a rating</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Scalability</a:t>
            </a:r>
          </a:p>
          <a:p>
            <a:pPr marL="742950" lvl="1" indent="-285750">
              <a:buFont typeface="Wingdings" panose="05000000000000000000" pitchFamily="2" charset="2"/>
              <a:buChar char="v"/>
            </a:pPr>
            <a:r>
              <a:rPr lang="en-US" dirty="0">
                <a:latin typeface="Garamond" panose="02020404030301010803" pitchFamily="18" charset="0"/>
              </a:rPr>
              <a:t>Increase in number of users or items (drop in performance)</a:t>
            </a:r>
          </a:p>
          <a:p>
            <a:pPr marL="742950" lvl="1" indent="-285750">
              <a:buFont typeface="Wingdings" panose="05000000000000000000" pitchFamily="2" charset="2"/>
              <a:buChar char="v"/>
            </a:pPr>
            <a:r>
              <a:rPr lang="en-US" dirty="0">
                <a:latin typeface="Garamond" panose="02020404030301010803" pitchFamily="18" charset="0"/>
              </a:rPr>
              <a:t>Expands amount of data</a:t>
            </a:r>
          </a:p>
        </p:txBody>
      </p:sp>
      <p:sp>
        <p:nvSpPr>
          <p:cNvPr id="9" name="Flowchart: Alternate Process 8">
            <a:extLst>
              <a:ext uri="{FF2B5EF4-FFF2-40B4-BE49-F238E27FC236}">
                <a16:creationId xmlns:a16="http://schemas.microsoft.com/office/drawing/2014/main" id="{D4E4219B-7CCF-3875-6B02-128FC379EEA2}"/>
              </a:ext>
            </a:extLst>
          </p:cNvPr>
          <p:cNvSpPr/>
          <p:nvPr/>
        </p:nvSpPr>
        <p:spPr>
          <a:xfrm>
            <a:off x="8513685" y="2583402"/>
            <a:ext cx="3297314" cy="16867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Use hybrid-based recommendation systems</a:t>
            </a:r>
          </a:p>
        </p:txBody>
      </p:sp>
    </p:spTree>
    <p:extLst>
      <p:ext uri="{BB962C8B-B14F-4D97-AF65-F5344CB8AC3E}">
        <p14:creationId xmlns:p14="http://schemas.microsoft.com/office/powerpoint/2010/main" val="6887241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332993" y="2009311"/>
            <a:ext cx="7710176" cy="2387600"/>
          </a:xfrm>
        </p:spPr>
        <p:txBody>
          <a:bodyPr/>
          <a:lstStyle/>
          <a:p>
            <a:r>
              <a:rPr lang="en-US" sz="6000" dirty="0">
                <a:latin typeface="Garamond" panose="02020404030301010803" pitchFamily="18" charset="0"/>
              </a:rPr>
              <a:t>Evaluation of recommender systems</a:t>
            </a:r>
            <a:endParaRPr lang="en-US" dirty="0">
              <a:latin typeface="Garamond" panose="02020404030301010803" pitchFamily="18" charset="0"/>
            </a:endParaRPr>
          </a:p>
        </p:txBody>
      </p:sp>
    </p:spTree>
    <p:extLst>
      <p:ext uri="{BB962C8B-B14F-4D97-AF65-F5344CB8AC3E}">
        <p14:creationId xmlns:p14="http://schemas.microsoft.com/office/powerpoint/2010/main" val="42248732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94569" y="302292"/>
            <a:ext cx="9779183" cy="807641"/>
          </a:xfrm>
        </p:spPr>
        <p:txBody>
          <a:bodyPr/>
          <a:lstStyle/>
          <a:p>
            <a:r>
              <a:rPr lang="en-US" sz="4300" dirty="0">
                <a:latin typeface="Garamond" panose="02020404030301010803" pitchFamily="18" charset="0"/>
              </a:rPr>
              <a:t>Evaluation of recommender systems</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39</a:t>
            </a:fld>
            <a:endParaRPr lang="en-US" dirty="0">
              <a:latin typeface="Garamond" panose="02020404030301010803" pitchFamily="18" charset="0"/>
            </a:endParaRPr>
          </a:p>
        </p:txBody>
      </p:sp>
      <p:sp>
        <p:nvSpPr>
          <p:cNvPr id="9" name="TextBox 8">
            <a:extLst>
              <a:ext uri="{FF2B5EF4-FFF2-40B4-BE49-F238E27FC236}">
                <a16:creationId xmlns:a16="http://schemas.microsoft.com/office/drawing/2014/main" id="{451E8DA0-A26D-950E-F16E-F3359309C7C9}"/>
              </a:ext>
            </a:extLst>
          </p:cNvPr>
          <p:cNvSpPr txBox="1"/>
          <p:nvPr/>
        </p:nvSpPr>
        <p:spPr>
          <a:xfrm>
            <a:off x="381000" y="1438183"/>
            <a:ext cx="10529656" cy="3693319"/>
          </a:xfrm>
          <a:prstGeom prst="rect">
            <a:avLst/>
          </a:prstGeom>
          <a:noFill/>
        </p:spPr>
        <p:txBody>
          <a:bodyPr wrap="square" rtlCol="0">
            <a:spAutoFit/>
          </a:bodyPr>
          <a:lstStyle/>
          <a:p>
            <a:pPr marL="342900" indent="-342900">
              <a:buAutoNum type="arabicParenR"/>
            </a:pPr>
            <a:r>
              <a:rPr lang="en-US" b="1" dirty="0">
                <a:latin typeface="Garamond" panose="02020404030301010803" pitchFamily="18" charset="0"/>
              </a:rPr>
              <a:t>Online method (A/b Test):</a:t>
            </a:r>
          </a:p>
          <a:p>
            <a:pPr marL="800100" lvl="1" indent="-342900">
              <a:buFont typeface="Wingdings" panose="05000000000000000000" pitchFamily="2" charset="2"/>
              <a:buChar char="ü"/>
            </a:pPr>
            <a:r>
              <a:rPr lang="en-US" dirty="0">
                <a:latin typeface="Garamond" panose="02020404030301010803" pitchFamily="18" charset="0"/>
              </a:rPr>
              <a:t>Ideal for evaluation</a:t>
            </a:r>
            <a:endParaRPr lang="fa-IR" dirty="0">
              <a:latin typeface="Garamond" panose="02020404030301010803" pitchFamily="18" charset="0"/>
            </a:endParaRPr>
          </a:p>
          <a:p>
            <a:pPr marL="800100" lvl="1" indent="-342900">
              <a:buFont typeface="Wingdings" panose="05000000000000000000" pitchFamily="2" charset="2"/>
              <a:buChar char="ü"/>
            </a:pPr>
            <a:r>
              <a:rPr lang="en-US" dirty="0">
                <a:latin typeface="Garamond" panose="02020404030301010803" pitchFamily="18" charset="0"/>
              </a:rPr>
              <a:t>User interactions are measured when system recommender suggestions are given to the user</a:t>
            </a:r>
            <a:endParaRPr lang="fa-IR" dirty="0">
              <a:latin typeface="Garamond" panose="02020404030301010803" pitchFamily="18" charset="0"/>
            </a:endParaRPr>
          </a:p>
          <a:p>
            <a:pPr marL="800100" lvl="1" indent="-342900">
              <a:buFont typeface="Wingdings" panose="05000000000000000000" pitchFamily="2" charset="2"/>
              <a:buChar char="ü"/>
            </a:pPr>
            <a:r>
              <a:rPr lang="en-US" dirty="0">
                <a:latin typeface="Garamond" panose="02020404030301010803" pitchFamily="18" charset="0"/>
              </a:rPr>
              <a:t>Difficult to implement this way of working ( the only way to implement interaction testing is with the system that is currently in production )</a:t>
            </a:r>
          </a:p>
          <a:p>
            <a:pPr marL="742950" lvl="1" indent="-285750">
              <a:buFont typeface="Wingdings" panose="05000000000000000000" pitchFamily="2" charset="2"/>
              <a:buChar char="ü"/>
            </a:pPr>
            <a:r>
              <a:rPr lang="en-US" dirty="0">
                <a:latin typeface="Garamond" panose="02020404030301010803" pitchFamily="18" charset="0"/>
              </a:rPr>
              <a:t>Using real customers for tests in recommender systems is much slower than if the data is already available</a:t>
            </a:r>
          </a:p>
          <a:p>
            <a:pPr marL="742950" lvl="1" indent="-285750">
              <a:buFont typeface="Wingdings" panose="05000000000000000000" pitchFamily="2" charset="2"/>
              <a:buChar char="ü"/>
            </a:pPr>
            <a:endParaRPr lang="en-US" dirty="0">
              <a:latin typeface="Garamond" panose="02020404030301010803" pitchFamily="18" charset="0"/>
            </a:endParaRPr>
          </a:p>
          <a:p>
            <a:r>
              <a:rPr lang="en-US" dirty="0">
                <a:latin typeface="Garamond" panose="02020404030301010803" pitchFamily="18" charset="0"/>
              </a:rPr>
              <a:t>2) </a:t>
            </a:r>
            <a:r>
              <a:rPr lang="en-US" b="1" dirty="0">
                <a:latin typeface="Garamond" panose="02020404030301010803" pitchFamily="18" charset="0"/>
              </a:rPr>
              <a:t>Offline method:</a:t>
            </a:r>
          </a:p>
          <a:p>
            <a:pPr marL="742950" lvl="1" indent="-285750">
              <a:buFont typeface="Wingdings" panose="05000000000000000000" pitchFamily="2" charset="2"/>
              <a:buChar char="ü"/>
            </a:pPr>
            <a:r>
              <a:rPr lang="en-US" dirty="0">
                <a:latin typeface="Garamond" panose="02020404030301010803" pitchFamily="18" charset="0"/>
              </a:rPr>
              <a:t>Ideal for experimental</a:t>
            </a:r>
          </a:p>
          <a:p>
            <a:pPr marL="742950" lvl="1" indent="-285750">
              <a:buFont typeface="Wingdings" panose="05000000000000000000" pitchFamily="2" charset="2"/>
              <a:buChar char="ü"/>
            </a:pPr>
            <a:r>
              <a:rPr lang="en-US" dirty="0">
                <a:latin typeface="Garamond" panose="02020404030301010803" pitchFamily="18" charset="0"/>
              </a:rPr>
              <a:t>The user is not directly involved</a:t>
            </a:r>
          </a:p>
          <a:p>
            <a:pPr marL="742950" lvl="1" indent="-285750">
              <a:buFont typeface="Wingdings" panose="05000000000000000000" pitchFamily="2" charset="2"/>
              <a:buChar char="ü"/>
            </a:pPr>
            <a:r>
              <a:rPr lang="en-US" dirty="0">
                <a:latin typeface="Garamond" panose="02020404030301010803" pitchFamily="18" charset="0"/>
              </a:rPr>
              <a:t>The system does not need to be deployed to be evaluated</a:t>
            </a:r>
          </a:p>
          <a:p>
            <a:pPr marL="742950" lvl="1" indent="-285750">
              <a:buFont typeface="Wingdings" panose="05000000000000000000" pitchFamily="2" charset="2"/>
              <a:buChar char="ü"/>
            </a:pPr>
            <a:r>
              <a:rPr lang="en-US" dirty="0">
                <a:latin typeface="Garamond" panose="02020404030301010803" pitchFamily="18" charset="0"/>
              </a:rPr>
              <a:t>Part of the data will be used to </a:t>
            </a:r>
            <a:r>
              <a:rPr lang="en-US" b="1" dirty="0">
                <a:latin typeface="Garamond" panose="02020404030301010803" pitchFamily="18" charset="0"/>
              </a:rPr>
              <a:t>build</a:t>
            </a:r>
            <a:r>
              <a:rPr lang="en-US" dirty="0">
                <a:latin typeface="Garamond" panose="02020404030301010803" pitchFamily="18" charset="0"/>
              </a:rPr>
              <a:t> the system(Train) and the other part will be used to </a:t>
            </a:r>
            <a:r>
              <a:rPr lang="en-US" b="1" dirty="0">
                <a:latin typeface="Garamond" panose="02020404030301010803" pitchFamily="18" charset="0"/>
              </a:rPr>
              <a:t>evaluate</a:t>
            </a:r>
            <a:r>
              <a:rPr lang="en-US" dirty="0">
                <a:latin typeface="Garamond" panose="02020404030301010803" pitchFamily="18" charset="0"/>
              </a:rPr>
              <a:t> it(Validation)</a:t>
            </a:r>
          </a:p>
        </p:txBody>
      </p:sp>
    </p:spTree>
    <p:extLst>
      <p:ext uri="{BB962C8B-B14F-4D97-AF65-F5344CB8AC3E}">
        <p14:creationId xmlns:p14="http://schemas.microsoft.com/office/powerpoint/2010/main" val="27215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latin typeface="Garamond" panose="02020404030301010803" pitchFamily="18" charset="0"/>
              </a:rPr>
              <a:t>Applications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4</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6054F3DA-0205-4020-13BF-EF55EB02F89B}"/>
              </a:ext>
            </a:extLst>
          </p:cNvPr>
          <p:cNvSpPr txBox="1"/>
          <p:nvPr/>
        </p:nvSpPr>
        <p:spPr>
          <a:xfrm>
            <a:off x="1367161" y="2370338"/>
            <a:ext cx="5726097" cy="3416320"/>
          </a:xfrm>
          <a:prstGeom prst="rect">
            <a:avLst/>
          </a:prstGeom>
          <a:noFill/>
        </p:spPr>
        <p:txBody>
          <a:bodyPr wrap="square" rtlCol="0">
            <a:spAutoFit/>
          </a:bodyPr>
          <a:lstStyle/>
          <a:p>
            <a:r>
              <a:rPr lang="en-US" b="1" dirty="0">
                <a:latin typeface="Garamond" panose="02020404030301010803" pitchFamily="18" charset="0"/>
              </a:rPr>
              <a:t>What to buy? </a:t>
            </a:r>
          </a:p>
          <a:p>
            <a:pPr marL="285750" indent="-285750">
              <a:buFont typeface="Wingdings" panose="05000000000000000000" pitchFamily="2" charset="2"/>
              <a:buChar char="v"/>
            </a:pPr>
            <a:r>
              <a:rPr lang="en-US" dirty="0">
                <a:latin typeface="Garamond" panose="02020404030301010803" pitchFamily="18" charset="0"/>
              </a:rPr>
              <a:t>E-commerce, Books, Movies, Shops, …</a:t>
            </a:r>
          </a:p>
          <a:p>
            <a:endParaRPr lang="en-US" dirty="0">
              <a:latin typeface="Garamond" panose="02020404030301010803" pitchFamily="18" charset="0"/>
            </a:endParaRPr>
          </a:p>
          <a:p>
            <a:r>
              <a:rPr lang="en-US" b="1" dirty="0">
                <a:latin typeface="Garamond" panose="02020404030301010803" pitchFamily="18" charset="0"/>
              </a:rPr>
              <a:t>Where to eat?</a:t>
            </a:r>
          </a:p>
          <a:p>
            <a:endParaRPr lang="en-US" dirty="0">
              <a:latin typeface="Garamond" panose="02020404030301010803" pitchFamily="18" charset="0"/>
            </a:endParaRPr>
          </a:p>
          <a:p>
            <a:r>
              <a:rPr lang="en-US" b="1" dirty="0">
                <a:latin typeface="Garamond" panose="02020404030301010803" pitchFamily="18" charset="0"/>
              </a:rPr>
              <a:t>Which job to apply to?</a:t>
            </a:r>
          </a:p>
          <a:p>
            <a:endParaRPr lang="en-US" dirty="0">
              <a:latin typeface="Garamond" panose="02020404030301010803" pitchFamily="18" charset="0"/>
            </a:endParaRPr>
          </a:p>
          <a:p>
            <a:r>
              <a:rPr lang="en-US" b="1" dirty="0">
                <a:latin typeface="Garamond" panose="02020404030301010803" pitchFamily="18" charset="0"/>
              </a:rPr>
              <a:t>Who you should be friends with?</a:t>
            </a:r>
          </a:p>
          <a:p>
            <a:pPr marL="285750" indent="-285750">
              <a:buFont typeface="Wingdings" panose="05000000000000000000" pitchFamily="2" charset="2"/>
              <a:buChar char="v"/>
            </a:pPr>
            <a:r>
              <a:rPr lang="en-US" dirty="0">
                <a:latin typeface="Garamond" panose="02020404030301010803" pitchFamily="18" charset="0"/>
              </a:rPr>
              <a:t>LinkedIn, Facebook, …</a:t>
            </a:r>
          </a:p>
          <a:p>
            <a:endParaRPr lang="en-US" dirty="0">
              <a:latin typeface="Garamond" panose="02020404030301010803" pitchFamily="18" charset="0"/>
            </a:endParaRPr>
          </a:p>
          <a:p>
            <a:r>
              <a:rPr lang="en-US" b="1" dirty="0">
                <a:latin typeface="Garamond" panose="02020404030301010803" pitchFamily="18" charset="0"/>
              </a:rPr>
              <a:t>Personalize your experience on the web</a:t>
            </a:r>
          </a:p>
          <a:p>
            <a:pPr marL="285750" indent="-285750">
              <a:buFont typeface="Wingdings" panose="05000000000000000000" pitchFamily="2" charset="2"/>
              <a:buChar char="v"/>
            </a:pPr>
            <a:r>
              <a:rPr lang="en-US" dirty="0">
                <a:latin typeface="Garamond" panose="02020404030301010803" pitchFamily="18" charset="0"/>
              </a:rPr>
              <a:t>News platforms, News personalization</a:t>
            </a:r>
          </a:p>
        </p:txBody>
      </p:sp>
      <p:pic>
        <p:nvPicPr>
          <p:cNvPr id="2050" name="Picture 2">
            <a:extLst>
              <a:ext uri="{FF2B5EF4-FFF2-40B4-BE49-F238E27FC236}">
                <a16:creationId xmlns:a16="http://schemas.microsoft.com/office/drawing/2014/main" id="{3E3B0F09-CFBA-251B-A5FB-EB53D3F85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0385" y="2183407"/>
            <a:ext cx="2179563" cy="58916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5FB857D-B67C-6418-F8F9-464B2AD33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6617" y="3230069"/>
            <a:ext cx="2587101" cy="780442"/>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0" descr="Linkedin – Бесплатные иконки: социальные медиа">
            <a:extLst>
              <a:ext uri="{FF2B5EF4-FFF2-40B4-BE49-F238E27FC236}">
                <a16:creationId xmlns:a16="http://schemas.microsoft.com/office/drawing/2014/main" id="{4E3B30E3-BE68-9EF2-3AF7-B10B07DE888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6" name="Picture 5">
            <a:extLst>
              <a:ext uri="{FF2B5EF4-FFF2-40B4-BE49-F238E27FC236}">
                <a16:creationId xmlns:a16="http://schemas.microsoft.com/office/drawing/2014/main" id="{526C3C07-CD02-3247-EA8B-5EFA396C7641}"/>
              </a:ext>
            </a:extLst>
          </p:cNvPr>
          <p:cNvPicPr>
            <a:picLocks noChangeAspect="1"/>
          </p:cNvPicPr>
          <p:nvPr/>
        </p:nvPicPr>
        <p:blipFill>
          <a:blip r:embed="rId4"/>
          <a:stretch>
            <a:fillRect/>
          </a:stretch>
        </p:blipFill>
        <p:spPr>
          <a:xfrm>
            <a:off x="10267087" y="2983298"/>
            <a:ext cx="1115504" cy="1115504"/>
          </a:xfrm>
          <a:prstGeom prst="rect">
            <a:avLst/>
          </a:prstGeom>
        </p:spPr>
      </p:pic>
      <p:sp>
        <p:nvSpPr>
          <p:cNvPr id="8" name="AutoShape 12" descr="Download Twitter Logo Png Transparent Background - Logo Twitter Png PNG  Image with No Background - PNGkey.com">
            <a:extLst>
              <a:ext uri="{FF2B5EF4-FFF2-40B4-BE49-F238E27FC236}">
                <a16:creationId xmlns:a16="http://schemas.microsoft.com/office/drawing/2014/main" id="{EB3132BD-4F5C-0E9E-7121-C44975367D2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9" name="Picture 8">
            <a:extLst>
              <a:ext uri="{FF2B5EF4-FFF2-40B4-BE49-F238E27FC236}">
                <a16:creationId xmlns:a16="http://schemas.microsoft.com/office/drawing/2014/main" id="{50729977-2490-60DF-28E0-65133B2F6C7F}"/>
              </a:ext>
            </a:extLst>
          </p:cNvPr>
          <p:cNvPicPr>
            <a:picLocks noChangeAspect="1"/>
          </p:cNvPicPr>
          <p:nvPr/>
        </p:nvPicPr>
        <p:blipFill>
          <a:blip r:embed="rId5"/>
          <a:stretch>
            <a:fillRect/>
          </a:stretch>
        </p:blipFill>
        <p:spPr>
          <a:xfrm>
            <a:off x="10303214" y="4346637"/>
            <a:ext cx="1079377" cy="1079377"/>
          </a:xfrm>
          <a:prstGeom prst="rect">
            <a:avLst/>
          </a:prstGeom>
        </p:spPr>
      </p:pic>
      <p:pic>
        <p:nvPicPr>
          <p:cNvPr id="2062" name="Picture 14">
            <a:extLst>
              <a:ext uri="{FF2B5EF4-FFF2-40B4-BE49-F238E27FC236}">
                <a16:creationId xmlns:a16="http://schemas.microsoft.com/office/drawing/2014/main" id="{132EC279-B0CD-4341-8B2A-2E68BC446B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00809" y="4226435"/>
            <a:ext cx="2378716" cy="1199579"/>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a:extLst>
              <a:ext uri="{FF2B5EF4-FFF2-40B4-BE49-F238E27FC236}">
                <a16:creationId xmlns:a16="http://schemas.microsoft.com/office/drawing/2014/main" id="{2AF02BBF-B10B-7D4E-18D9-18C52326C1E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17271" y="1770017"/>
            <a:ext cx="1065320" cy="1065320"/>
          </a:xfrm>
          <a:prstGeom prst="rect">
            <a:avLst/>
          </a:prstGeom>
          <a:noFill/>
          <a:extLst>
            <a:ext uri="{909E8E84-426E-40DD-AFC4-6F175D3DCCD1}">
              <a14:hiddenFill xmlns:a14="http://schemas.microsoft.com/office/drawing/2010/main">
                <a:solidFill>
                  <a:srgbClr val="FFFFFF"/>
                </a:solidFill>
              </a14:hiddenFill>
            </a:ext>
          </a:extLst>
        </p:spPr>
      </p:pic>
      <p:sp>
        <p:nvSpPr>
          <p:cNvPr id="12" name="AutoShape 18" descr="فروشگاه اینترنتی دیجی‌کالا">
            <a:extLst>
              <a:ext uri="{FF2B5EF4-FFF2-40B4-BE49-F238E27FC236}">
                <a16:creationId xmlns:a16="http://schemas.microsoft.com/office/drawing/2014/main" id="{721F6709-3AE2-D52B-EB97-484A56F697BB}"/>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14" name="Picture 13">
            <a:extLst>
              <a:ext uri="{FF2B5EF4-FFF2-40B4-BE49-F238E27FC236}">
                <a16:creationId xmlns:a16="http://schemas.microsoft.com/office/drawing/2014/main" id="{745C9725-68D8-51F1-B142-98933B9E8FB8}"/>
              </a:ext>
            </a:extLst>
          </p:cNvPr>
          <p:cNvPicPr>
            <a:picLocks noChangeAspect="1"/>
          </p:cNvPicPr>
          <p:nvPr/>
        </p:nvPicPr>
        <p:blipFill>
          <a:blip r:embed="rId8"/>
          <a:stretch>
            <a:fillRect/>
          </a:stretch>
        </p:blipFill>
        <p:spPr>
          <a:xfrm>
            <a:off x="8219932" y="920126"/>
            <a:ext cx="2320031" cy="1051572"/>
          </a:xfrm>
          <a:prstGeom prst="rect">
            <a:avLst/>
          </a:prstGeom>
        </p:spPr>
      </p:pic>
    </p:spTree>
    <p:extLst>
      <p:ext uri="{BB962C8B-B14F-4D97-AF65-F5344CB8AC3E}">
        <p14:creationId xmlns:p14="http://schemas.microsoft.com/office/powerpoint/2010/main" val="15273869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945552" y="2035944"/>
            <a:ext cx="6582711" cy="2387600"/>
          </a:xfrm>
        </p:spPr>
        <p:txBody>
          <a:bodyPr/>
          <a:lstStyle/>
          <a:p>
            <a:r>
              <a:rPr lang="en-US" dirty="0">
                <a:latin typeface="Garamond" panose="02020404030301010803" pitchFamily="18" charset="0"/>
              </a:rPr>
              <a:t>Implementation of the recommender system</a:t>
            </a:r>
          </a:p>
        </p:txBody>
      </p:sp>
    </p:spTree>
    <p:extLst>
      <p:ext uri="{BB962C8B-B14F-4D97-AF65-F5344CB8AC3E}">
        <p14:creationId xmlns:p14="http://schemas.microsoft.com/office/powerpoint/2010/main" val="34289223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309979" y="897096"/>
            <a:ext cx="10547412" cy="807641"/>
          </a:xfrm>
        </p:spPr>
        <p:txBody>
          <a:bodyPr/>
          <a:lstStyle/>
          <a:p>
            <a:r>
              <a:rPr lang="en-US" sz="5400" dirty="0">
                <a:latin typeface="Garamond" panose="02020404030301010803" pitchFamily="18" charset="0"/>
              </a:rPr>
              <a:t>Implementation of the recommender systems in Python</a:t>
            </a:r>
            <a:endParaRPr lang="en-US" sz="4300" dirty="0">
              <a:latin typeface="Garamond" panose="02020404030301010803" pitchFamily="18" charset="0"/>
            </a:endParaRP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41</a:t>
            </a:fld>
            <a:endParaRPr lang="en-US" dirty="0">
              <a:latin typeface="Garamond" panose="02020404030301010803" pitchFamily="18" charset="0"/>
            </a:endParaRPr>
          </a:p>
        </p:txBody>
      </p:sp>
      <p:pic>
        <p:nvPicPr>
          <p:cNvPr id="5" name="Picture 4">
            <a:extLst>
              <a:ext uri="{FF2B5EF4-FFF2-40B4-BE49-F238E27FC236}">
                <a16:creationId xmlns:a16="http://schemas.microsoft.com/office/drawing/2014/main" id="{CE24D734-4D36-AE34-1A69-F548B1B25B9F}"/>
              </a:ext>
            </a:extLst>
          </p:cNvPr>
          <p:cNvPicPr>
            <a:picLocks noChangeAspect="1"/>
          </p:cNvPicPr>
          <p:nvPr/>
        </p:nvPicPr>
        <p:blipFill>
          <a:blip r:embed="rId2"/>
          <a:stretch>
            <a:fillRect/>
          </a:stretch>
        </p:blipFill>
        <p:spPr>
          <a:xfrm>
            <a:off x="781235" y="1926454"/>
            <a:ext cx="4619521" cy="335074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a:extLst>
              <a:ext uri="{FF2B5EF4-FFF2-40B4-BE49-F238E27FC236}">
                <a16:creationId xmlns:a16="http://schemas.microsoft.com/office/drawing/2014/main" id="{5838761D-B479-E409-40DA-0168E03B160B}"/>
              </a:ext>
            </a:extLst>
          </p:cNvPr>
          <p:cNvPicPr>
            <a:picLocks noChangeAspect="1"/>
          </p:cNvPicPr>
          <p:nvPr/>
        </p:nvPicPr>
        <p:blipFill>
          <a:blip r:embed="rId3"/>
          <a:stretch>
            <a:fillRect/>
          </a:stretch>
        </p:blipFill>
        <p:spPr>
          <a:xfrm>
            <a:off x="5906990" y="1856490"/>
            <a:ext cx="5503775" cy="342071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6400267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954429" y="1362060"/>
            <a:ext cx="6902309" cy="2996876"/>
          </a:xfrm>
        </p:spPr>
        <p:txBody>
          <a:bodyPr/>
          <a:lstStyle/>
          <a:p>
            <a:r>
              <a:rPr lang="en-US" dirty="0">
                <a:latin typeface="Garamond" panose="02020404030301010803" pitchFamily="18" charset="0"/>
              </a:rPr>
              <a:t>Thank you For Your Attention</a:t>
            </a:r>
          </a:p>
        </p:txBody>
      </p:sp>
    </p:spTree>
    <p:extLst>
      <p:ext uri="{BB962C8B-B14F-4D97-AF65-F5344CB8AC3E}">
        <p14:creationId xmlns:p14="http://schemas.microsoft.com/office/powerpoint/2010/main" val="926184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590443" y="505287"/>
            <a:ext cx="9779183" cy="1325563"/>
          </a:xfrm>
        </p:spPr>
        <p:txBody>
          <a:bodyPr/>
          <a:lstStyle/>
          <a:p>
            <a:r>
              <a:rPr lang="en-US" sz="4200" dirty="0">
                <a:latin typeface="Garamond" panose="02020404030301010803" pitchFamily="18" charset="0"/>
              </a:rPr>
              <a:t>Some company's achievements by using recommender systems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5</a:t>
            </a:fld>
            <a:endParaRPr lang="en-US" dirty="0">
              <a:latin typeface="Garamond" panose="02020404030301010803" pitchFamily="18" charset="0"/>
            </a:endParaRPr>
          </a:p>
        </p:txBody>
      </p:sp>
      <p:sp>
        <p:nvSpPr>
          <p:cNvPr id="5" name="AutoShape 10" descr="Linkedin – Бесплатные иконки: социальные медиа">
            <a:extLst>
              <a:ext uri="{FF2B5EF4-FFF2-40B4-BE49-F238E27FC236}">
                <a16:creationId xmlns:a16="http://schemas.microsoft.com/office/drawing/2014/main" id="{4E3B30E3-BE68-9EF2-3AF7-B10B07DE888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8" name="AutoShape 12" descr="Download Twitter Logo Png Transparent Background - Logo Twitter Png PNG  Image with No Background - PNGkey.com">
            <a:extLst>
              <a:ext uri="{FF2B5EF4-FFF2-40B4-BE49-F238E27FC236}">
                <a16:creationId xmlns:a16="http://schemas.microsoft.com/office/drawing/2014/main" id="{EB3132BD-4F5C-0E9E-7121-C44975367D2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12" name="AutoShape 18" descr="فروشگاه اینترنتی دیجی‌کالا">
            <a:extLst>
              <a:ext uri="{FF2B5EF4-FFF2-40B4-BE49-F238E27FC236}">
                <a16:creationId xmlns:a16="http://schemas.microsoft.com/office/drawing/2014/main" id="{721F6709-3AE2-D52B-EB97-484A56F697BB}"/>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10" name="TextBox 9">
            <a:extLst>
              <a:ext uri="{FF2B5EF4-FFF2-40B4-BE49-F238E27FC236}">
                <a16:creationId xmlns:a16="http://schemas.microsoft.com/office/drawing/2014/main" id="{491F2EF9-BA15-5D40-A0A8-F5249963384E}"/>
              </a:ext>
            </a:extLst>
          </p:cNvPr>
          <p:cNvSpPr txBox="1"/>
          <p:nvPr/>
        </p:nvSpPr>
        <p:spPr>
          <a:xfrm>
            <a:off x="754602" y="2290439"/>
            <a:ext cx="10014012" cy="3416320"/>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According to the statistics provided by </a:t>
            </a:r>
            <a:r>
              <a:rPr lang="en-US" dirty="0" err="1">
                <a:latin typeface="Garamond" panose="02020404030301010803" pitchFamily="18" charset="0"/>
              </a:rPr>
              <a:t>MacKenzie</a:t>
            </a:r>
            <a:r>
              <a:rPr lang="en-US" dirty="0">
                <a:latin typeface="Garamond" panose="02020404030301010803" pitchFamily="18" charset="0"/>
              </a:rPr>
              <a:t> Scott, </a:t>
            </a:r>
            <a:r>
              <a:rPr lang="en-US" b="1" dirty="0">
                <a:latin typeface="Garamond" panose="02020404030301010803" pitchFamily="18" charset="0"/>
              </a:rPr>
              <a:t>35%</a:t>
            </a:r>
            <a:r>
              <a:rPr lang="en-US" dirty="0">
                <a:latin typeface="Garamond" panose="02020404030301010803" pitchFamily="18" charset="0"/>
              </a:rPr>
              <a:t> of the purchases made from the </a:t>
            </a:r>
            <a:r>
              <a:rPr lang="en-US" b="1" dirty="0">
                <a:latin typeface="Garamond" panose="02020404030301010803" pitchFamily="18" charset="0"/>
              </a:rPr>
              <a:t>Amazon</a:t>
            </a:r>
            <a:r>
              <a:rPr lang="en-US" dirty="0">
                <a:latin typeface="Garamond" panose="02020404030301010803" pitchFamily="18" charset="0"/>
              </a:rPr>
              <a:t> retail website were as a result of using the recommender system.</a:t>
            </a:r>
          </a:p>
          <a:p>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Recommendation systems are the main reason for </a:t>
            </a:r>
            <a:r>
              <a:rPr lang="en-US" b="1" dirty="0">
                <a:latin typeface="Garamond" panose="02020404030301010803" pitchFamily="18" charset="0"/>
              </a:rPr>
              <a:t>70% </a:t>
            </a:r>
            <a:r>
              <a:rPr lang="en-US" dirty="0">
                <a:latin typeface="Garamond" panose="02020404030301010803" pitchFamily="18" charset="0"/>
              </a:rPr>
              <a:t>of people who watch videos on </a:t>
            </a:r>
            <a:r>
              <a:rPr lang="en-US" b="1" dirty="0">
                <a:latin typeface="Garamond" panose="02020404030301010803" pitchFamily="18" charset="0"/>
              </a:rPr>
              <a:t>YouTube</a:t>
            </a:r>
            <a:r>
              <a:rPr lang="en-US" dirty="0">
                <a:latin typeface="Garamond" panose="02020404030301010803" pitchFamily="18" charset="0"/>
              </a:rPr>
              <a:t>.</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According to statistics provided by </a:t>
            </a:r>
            <a:r>
              <a:rPr lang="en-US" dirty="0" err="1">
                <a:latin typeface="Garamond" panose="02020404030301010803" pitchFamily="18" charset="0"/>
              </a:rPr>
              <a:t>MacKenzie</a:t>
            </a:r>
            <a:r>
              <a:rPr lang="en-US" dirty="0">
                <a:latin typeface="Garamond" panose="02020404030301010803" pitchFamily="18" charset="0"/>
              </a:rPr>
              <a:t> Scott, </a:t>
            </a:r>
            <a:r>
              <a:rPr lang="en-US" b="1" dirty="0">
                <a:latin typeface="Garamond" panose="02020404030301010803" pitchFamily="18" charset="0"/>
              </a:rPr>
              <a:t>75% </a:t>
            </a:r>
            <a:r>
              <a:rPr lang="en-US" dirty="0">
                <a:latin typeface="Garamond" panose="02020404030301010803" pitchFamily="18" charset="0"/>
              </a:rPr>
              <a:t>of what people watch on </a:t>
            </a:r>
            <a:r>
              <a:rPr lang="en-US" b="1" dirty="0">
                <a:latin typeface="Garamond" panose="02020404030301010803" pitchFamily="18" charset="0"/>
              </a:rPr>
              <a:t>Netflix</a:t>
            </a:r>
            <a:r>
              <a:rPr lang="en-US" dirty="0">
                <a:latin typeface="Garamond" panose="02020404030301010803" pitchFamily="18" charset="0"/>
              </a:rPr>
              <a:t> is based on the recommendations of the system's recommender.</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According to the statistics provided by </a:t>
            </a:r>
            <a:r>
              <a:rPr lang="en-US" dirty="0" err="1">
                <a:latin typeface="Garamond" panose="02020404030301010803" pitchFamily="18" charset="0"/>
              </a:rPr>
              <a:t>DigiMag</a:t>
            </a:r>
            <a:r>
              <a:rPr lang="en-US" dirty="0">
                <a:latin typeface="Garamond" panose="02020404030301010803" pitchFamily="18" charset="0"/>
              </a:rPr>
              <a:t>, During the last year, the use of the smart recommendation system in </a:t>
            </a:r>
            <a:r>
              <a:rPr lang="en-US" b="1" dirty="0" err="1">
                <a:latin typeface="Garamond" panose="02020404030301010803" pitchFamily="18" charset="0"/>
              </a:rPr>
              <a:t>Digikala</a:t>
            </a:r>
            <a:r>
              <a:rPr lang="en-US" dirty="0">
                <a:latin typeface="Garamond" panose="02020404030301010803" pitchFamily="18" charset="0"/>
              </a:rPr>
              <a:t> has grown by </a:t>
            </a:r>
            <a:r>
              <a:rPr lang="en-US" b="1" dirty="0">
                <a:latin typeface="Garamond" panose="02020404030301010803" pitchFamily="18" charset="0"/>
              </a:rPr>
              <a:t>30%</a:t>
            </a:r>
            <a:r>
              <a:rPr lang="en-US" dirty="0">
                <a:latin typeface="Garamond" panose="02020404030301010803" pitchFamily="18" charset="0"/>
              </a:rPr>
              <a:t>.</a:t>
            </a:r>
          </a:p>
          <a:p>
            <a:pPr marL="285750" indent="-285750">
              <a:buFont typeface="Wingdings" panose="05000000000000000000" pitchFamily="2" charset="2"/>
              <a:buChar char="ü"/>
            </a:pPr>
            <a:endParaRPr lang="en-US" dirty="0">
              <a:latin typeface="Garamond" panose="02020404030301010803" pitchFamily="18" charset="0"/>
            </a:endParaRPr>
          </a:p>
          <a:p>
            <a:pPr marL="285750" indent="-285750">
              <a:buFont typeface="Wingdings" panose="05000000000000000000" pitchFamily="2" charset="2"/>
              <a:buChar char="ü"/>
            </a:pPr>
            <a:r>
              <a:rPr lang="en-US" dirty="0">
                <a:latin typeface="Garamond" panose="02020404030301010803" pitchFamily="18" charset="0"/>
              </a:rPr>
              <a:t>….</a:t>
            </a:r>
          </a:p>
        </p:txBody>
      </p:sp>
    </p:spTree>
    <p:extLst>
      <p:ext uri="{BB962C8B-B14F-4D97-AF65-F5344CB8AC3E}">
        <p14:creationId xmlns:p14="http://schemas.microsoft.com/office/powerpoint/2010/main" val="4073596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719092" y="136525"/>
            <a:ext cx="9996764" cy="1325563"/>
          </a:xfrm>
        </p:spPr>
        <p:txBody>
          <a:bodyPr/>
          <a:lstStyle/>
          <a:p>
            <a:r>
              <a:rPr lang="en-US" dirty="0">
                <a:latin typeface="Garamond" panose="02020404030301010803" pitchFamily="18" charset="0"/>
              </a:rPr>
              <a:t>Method of providing data</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latin typeface="Garamond" panose="02020404030301010803" pitchFamily="18" charset="0"/>
              </a:rPr>
              <a:pPr/>
              <a:t>12/21/2022</a:t>
            </a:fld>
            <a:endParaRPr lang="en-US" dirty="0">
              <a:latin typeface="Garamond" panose="02020404030301010803" pitchFamily="18" charset="0"/>
            </a:endParaRP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latin typeface="Garamond" panose="02020404030301010803" pitchFamily="18" charset="0"/>
              </a:rPr>
              <a:pPr/>
              <a:t>6</a:t>
            </a:fld>
            <a:endParaRPr lang="en-US" dirty="0">
              <a:latin typeface="Garamond" panose="02020404030301010803" pitchFamily="18" charset="0"/>
            </a:endParaRPr>
          </a:p>
        </p:txBody>
      </p:sp>
      <p:sp>
        <p:nvSpPr>
          <p:cNvPr id="8" name="TextBox 7">
            <a:extLst>
              <a:ext uri="{FF2B5EF4-FFF2-40B4-BE49-F238E27FC236}">
                <a16:creationId xmlns:a16="http://schemas.microsoft.com/office/drawing/2014/main" id="{D833BE25-6A8A-C1D9-C692-F35A2D251BD9}"/>
              </a:ext>
            </a:extLst>
          </p:cNvPr>
          <p:cNvSpPr txBox="1"/>
          <p:nvPr/>
        </p:nvSpPr>
        <p:spPr>
          <a:xfrm>
            <a:off x="719092" y="1563914"/>
            <a:ext cx="8771138" cy="4801314"/>
          </a:xfrm>
          <a:prstGeom prst="rect">
            <a:avLst/>
          </a:prstGeom>
          <a:noFill/>
        </p:spPr>
        <p:txBody>
          <a:bodyPr wrap="square" rtlCol="0">
            <a:spAutoFit/>
          </a:bodyPr>
          <a:lstStyle/>
          <a:p>
            <a:pPr marL="342900" indent="-342900">
              <a:buAutoNum type="arabicParenR"/>
            </a:pPr>
            <a:r>
              <a:rPr lang="en-US" b="1" dirty="0">
                <a:latin typeface="Garamond" panose="02020404030301010803" pitchFamily="18" charset="0"/>
              </a:rPr>
              <a:t>Explicit ranking</a:t>
            </a:r>
          </a:p>
          <a:p>
            <a:pPr marL="800100" lvl="1" indent="-342900">
              <a:buFont typeface="Wingdings" panose="05000000000000000000" pitchFamily="2" charset="2"/>
              <a:buChar char="ü"/>
            </a:pPr>
            <a:r>
              <a:rPr lang="en-US" dirty="0">
                <a:latin typeface="Garamond" panose="02020404030301010803" pitchFamily="18" charset="0"/>
              </a:rPr>
              <a:t>It is done by the users </a:t>
            </a:r>
          </a:p>
          <a:p>
            <a:pPr marL="800100" lvl="1" indent="-342900">
              <a:buFont typeface="Wingdings" panose="05000000000000000000" pitchFamily="2" charset="2"/>
              <a:buChar char="ü"/>
            </a:pPr>
            <a:r>
              <a:rPr lang="en-US" dirty="0">
                <a:latin typeface="Garamond" panose="02020404030301010803" pitchFamily="18" charset="0"/>
              </a:rPr>
              <a:t>recommender system extracts the user's opinion directly</a:t>
            </a:r>
          </a:p>
          <a:p>
            <a:pPr marL="800100" lvl="1" indent="-342900">
              <a:buFont typeface="Wingdings" panose="05000000000000000000" pitchFamily="2" charset="2"/>
              <a:buChar char="ü"/>
            </a:pPr>
            <a:r>
              <a:rPr lang="en-US" dirty="0">
                <a:latin typeface="Garamond" panose="02020404030301010803" pitchFamily="18" charset="0"/>
              </a:rPr>
              <a:t>Types of ratings:</a:t>
            </a:r>
          </a:p>
          <a:p>
            <a:pPr marL="1257300" lvl="2" indent="-342900">
              <a:buFont typeface="Wingdings" panose="05000000000000000000" pitchFamily="2" charset="2"/>
              <a:buChar char="v"/>
            </a:pPr>
            <a:r>
              <a:rPr lang="en-US" dirty="0">
                <a:latin typeface="Garamond" panose="02020404030301010803" pitchFamily="18" charset="0"/>
              </a:rPr>
              <a:t>Star rating</a:t>
            </a:r>
          </a:p>
          <a:p>
            <a:pPr marL="1257300" lvl="2" indent="-342900">
              <a:buFont typeface="Wingdings" panose="05000000000000000000" pitchFamily="2" charset="2"/>
              <a:buChar char="v"/>
            </a:pPr>
            <a:r>
              <a:rPr lang="en-US" dirty="0">
                <a:latin typeface="Garamond" panose="02020404030301010803" pitchFamily="18" charset="0"/>
              </a:rPr>
              <a:t>Review</a:t>
            </a:r>
          </a:p>
          <a:p>
            <a:pPr marL="1257300" lvl="2" indent="-342900">
              <a:buFont typeface="Wingdings" panose="05000000000000000000" pitchFamily="2" charset="2"/>
              <a:buChar char="v"/>
            </a:pPr>
            <a:r>
              <a:rPr lang="en-US" dirty="0">
                <a:latin typeface="Garamond" panose="02020404030301010803" pitchFamily="18" charset="0"/>
              </a:rPr>
              <a:t>Feedback</a:t>
            </a:r>
          </a:p>
          <a:p>
            <a:pPr marL="1257300" lvl="2" indent="-342900">
              <a:buFont typeface="Wingdings" panose="05000000000000000000" pitchFamily="2" charset="2"/>
              <a:buChar char="v"/>
            </a:pPr>
            <a:r>
              <a:rPr lang="en-US" dirty="0">
                <a:latin typeface="Garamond" panose="02020404030301010803" pitchFamily="18" charset="0"/>
              </a:rPr>
              <a:t>Like</a:t>
            </a:r>
          </a:p>
          <a:p>
            <a:pPr marL="1257300" lvl="2" indent="-342900">
              <a:buFont typeface="Wingdings" panose="05000000000000000000" pitchFamily="2" charset="2"/>
              <a:buChar char="v"/>
            </a:pPr>
            <a:r>
              <a:rPr lang="en-US" dirty="0">
                <a:latin typeface="Garamond" panose="02020404030301010803" pitchFamily="18" charset="0"/>
              </a:rPr>
              <a:t>Following</a:t>
            </a:r>
          </a:p>
          <a:p>
            <a:pPr marL="342900" indent="-342900">
              <a:buAutoNum type="arabicParenR"/>
            </a:pPr>
            <a:endParaRPr lang="en-US" dirty="0">
              <a:latin typeface="Garamond" panose="02020404030301010803" pitchFamily="18" charset="0"/>
            </a:endParaRPr>
          </a:p>
          <a:p>
            <a:pPr marL="342900" indent="-342900">
              <a:buAutoNum type="arabicParenR"/>
            </a:pPr>
            <a:r>
              <a:rPr lang="en-US" b="1" dirty="0">
                <a:latin typeface="Garamond" panose="02020404030301010803" pitchFamily="18" charset="0"/>
              </a:rPr>
              <a:t>Implicit ranking</a:t>
            </a:r>
          </a:p>
          <a:p>
            <a:pPr marL="800100" lvl="1" indent="-342900">
              <a:buFont typeface="Wingdings" panose="05000000000000000000" pitchFamily="2" charset="2"/>
              <a:buChar char="ü"/>
            </a:pPr>
            <a:r>
              <a:rPr lang="en-US" dirty="0">
                <a:latin typeface="Garamond" panose="02020404030301010803" pitchFamily="18" charset="0"/>
              </a:rPr>
              <a:t>When users interact with items</a:t>
            </a:r>
          </a:p>
          <a:p>
            <a:pPr marL="800100" lvl="1" indent="-342900">
              <a:buFont typeface="Wingdings" panose="05000000000000000000" pitchFamily="2" charset="2"/>
              <a:buChar char="ü"/>
            </a:pPr>
            <a:r>
              <a:rPr lang="en-US" dirty="0">
                <a:latin typeface="Garamond" panose="02020404030301010803" pitchFamily="18" charset="0"/>
              </a:rPr>
              <a:t>The recommender system infers user behavior</a:t>
            </a:r>
          </a:p>
          <a:p>
            <a:pPr marL="800100" lvl="1" indent="-342900">
              <a:buFont typeface="Wingdings" panose="05000000000000000000" pitchFamily="2" charset="2"/>
              <a:buChar char="ü"/>
            </a:pPr>
            <a:r>
              <a:rPr lang="en-US" dirty="0">
                <a:latin typeface="Garamond" panose="02020404030301010803" pitchFamily="18" charset="0"/>
              </a:rPr>
              <a:t>Types of ratings:</a:t>
            </a:r>
          </a:p>
          <a:p>
            <a:pPr marL="1257300" lvl="2" indent="-342900">
              <a:buFont typeface="Wingdings" panose="05000000000000000000" pitchFamily="2" charset="2"/>
              <a:buChar char="v"/>
            </a:pPr>
            <a:r>
              <a:rPr lang="en-US" dirty="0">
                <a:latin typeface="Garamond" panose="02020404030301010803" pitchFamily="18" charset="0"/>
              </a:rPr>
              <a:t>Clicks</a:t>
            </a:r>
          </a:p>
          <a:p>
            <a:pPr marL="1257300" lvl="2" indent="-342900">
              <a:buFont typeface="Wingdings" panose="05000000000000000000" pitchFamily="2" charset="2"/>
              <a:buChar char="v"/>
            </a:pPr>
            <a:r>
              <a:rPr lang="en-US" dirty="0">
                <a:latin typeface="Garamond" panose="02020404030301010803" pitchFamily="18" charset="0"/>
              </a:rPr>
              <a:t>Views</a:t>
            </a:r>
          </a:p>
          <a:p>
            <a:pPr marL="1257300" lvl="2" indent="-342900">
              <a:buFont typeface="Wingdings" panose="05000000000000000000" pitchFamily="2" charset="2"/>
              <a:buChar char="v"/>
            </a:pPr>
            <a:r>
              <a:rPr lang="en-US" dirty="0">
                <a:latin typeface="Garamond" panose="02020404030301010803" pitchFamily="18" charset="0"/>
              </a:rPr>
              <a:t>Purchases</a:t>
            </a:r>
          </a:p>
        </p:txBody>
      </p:sp>
    </p:spTree>
    <p:extLst>
      <p:ext uri="{BB962C8B-B14F-4D97-AF65-F5344CB8AC3E}">
        <p14:creationId xmlns:p14="http://schemas.microsoft.com/office/powerpoint/2010/main" val="2563119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621437" y="136525"/>
            <a:ext cx="9890232" cy="1325563"/>
          </a:xfrm>
        </p:spPr>
        <p:txBody>
          <a:bodyPr/>
          <a:lstStyle/>
          <a:p>
            <a:r>
              <a:rPr lang="en-US" dirty="0">
                <a:latin typeface="Garamond" panose="02020404030301010803" pitchFamily="18" charset="0"/>
              </a:rPr>
              <a:t>Some similarity measurements</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2"/>
          </p:nvPr>
        </p:nvSpPr>
        <p:spPr/>
        <p:txBody>
          <a:bodyPr/>
          <a:lstStyle/>
          <a:p>
            <a:fld id="{7699C8CE-7534-A244-ABE9-5BED2DFEFBDF}"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7</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C570A333-D115-F49B-F17A-F4712A938700}"/>
              </a:ext>
            </a:extLst>
          </p:cNvPr>
          <p:cNvSpPr txBox="1"/>
          <p:nvPr/>
        </p:nvSpPr>
        <p:spPr>
          <a:xfrm>
            <a:off x="621437" y="1606858"/>
            <a:ext cx="8291744" cy="646331"/>
          </a:xfrm>
          <a:prstGeom prst="rect">
            <a:avLst/>
          </a:prstGeom>
          <a:noFill/>
        </p:spPr>
        <p:txBody>
          <a:bodyPr wrap="square" rtlCol="0">
            <a:spAutoFit/>
          </a:bodyPr>
          <a:lstStyle/>
          <a:p>
            <a:pPr algn="just"/>
            <a:r>
              <a:rPr lang="en-US" dirty="0">
                <a:latin typeface="Garamond" panose="02020404030301010803" pitchFamily="18" charset="0"/>
              </a:rPr>
              <a:t>Similarity measures are </a:t>
            </a:r>
            <a:r>
              <a:rPr lang="en-US" b="1" dirty="0">
                <a:latin typeface="Garamond" panose="02020404030301010803" pitchFamily="18" charset="0"/>
              </a:rPr>
              <a:t>distance</a:t>
            </a:r>
            <a:r>
              <a:rPr lang="en-US" dirty="0">
                <a:latin typeface="Garamond" panose="02020404030301010803" pitchFamily="18" charset="0"/>
              </a:rPr>
              <a:t> measures. The </a:t>
            </a:r>
            <a:r>
              <a:rPr lang="en-US" b="1" dirty="0">
                <a:latin typeface="Garamond" panose="02020404030301010803" pitchFamily="18" charset="0"/>
              </a:rPr>
              <a:t>closest</a:t>
            </a:r>
            <a:r>
              <a:rPr lang="en-US" dirty="0">
                <a:latin typeface="Garamond" panose="02020404030301010803" pitchFamily="18" charset="0"/>
              </a:rPr>
              <a:t> points to each other are the </a:t>
            </a:r>
            <a:r>
              <a:rPr lang="en-US" b="1" dirty="0">
                <a:latin typeface="Garamond" panose="02020404030301010803" pitchFamily="18" charset="0"/>
              </a:rPr>
              <a:t>most</a:t>
            </a:r>
            <a:r>
              <a:rPr lang="en-US" dirty="0">
                <a:latin typeface="Garamond" panose="02020404030301010803" pitchFamily="18" charset="0"/>
              </a:rPr>
              <a:t> </a:t>
            </a:r>
            <a:r>
              <a:rPr lang="en-US" b="1" dirty="0">
                <a:latin typeface="Garamond" panose="02020404030301010803" pitchFamily="18" charset="0"/>
              </a:rPr>
              <a:t>similar</a:t>
            </a:r>
            <a:r>
              <a:rPr lang="en-US" dirty="0">
                <a:latin typeface="Garamond" panose="02020404030301010803" pitchFamily="18" charset="0"/>
              </a:rPr>
              <a:t> to each other and the </a:t>
            </a:r>
            <a:r>
              <a:rPr lang="en-US" b="1" dirty="0">
                <a:latin typeface="Garamond" panose="02020404030301010803" pitchFamily="18" charset="0"/>
              </a:rPr>
              <a:t>farthest</a:t>
            </a:r>
            <a:r>
              <a:rPr lang="en-US" dirty="0">
                <a:latin typeface="Garamond" panose="02020404030301010803" pitchFamily="18" charset="0"/>
              </a:rPr>
              <a:t> points are the </a:t>
            </a:r>
            <a:r>
              <a:rPr lang="en-US" b="1" dirty="0">
                <a:latin typeface="Garamond" panose="02020404030301010803" pitchFamily="18" charset="0"/>
              </a:rPr>
              <a:t>least similar </a:t>
            </a:r>
            <a:r>
              <a:rPr lang="en-US" dirty="0">
                <a:latin typeface="Garamond" panose="02020404030301010803" pitchFamily="18" charset="0"/>
              </a:rPr>
              <a:t>to each other.</a:t>
            </a:r>
          </a:p>
        </p:txBody>
      </p:sp>
      <p:sp>
        <p:nvSpPr>
          <p:cNvPr id="5" name="AutoShape 2" descr="21.1. Overview of Recommender Systems — Dive into Deep Learning 1.0.0-beta0  documentation">
            <a:extLst>
              <a:ext uri="{FF2B5EF4-FFF2-40B4-BE49-F238E27FC236}">
                <a16:creationId xmlns:a16="http://schemas.microsoft.com/office/drawing/2014/main" id="{CBAC2718-06B5-2961-2911-B90035DE1BF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sp>
        <p:nvSpPr>
          <p:cNvPr id="8" name="TextBox 7">
            <a:extLst>
              <a:ext uri="{FF2B5EF4-FFF2-40B4-BE49-F238E27FC236}">
                <a16:creationId xmlns:a16="http://schemas.microsoft.com/office/drawing/2014/main" id="{B81B423F-47F9-52EA-D901-6421EE6AF611}"/>
              </a:ext>
            </a:extLst>
          </p:cNvPr>
          <p:cNvSpPr txBox="1"/>
          <p:nvPr/>
        </p:nvSpPr>
        <p:spPr>
          <a:xfrm>
            <a:off x="772357" y="2840854"/>
            <a:ext cx="8140824" cy="2031325"/>
          </a:xfrm>
          <a:prstGeom prst="rect">
            <a:avLst/>
          </a:prstGeom>
          <a:noFill/>
        </p:spPr>
        <p:txBody>
          <a:bodyPr wrap="square" rtlCol="0">
            <a:spAutoFit/>
          </a:bodyPr>
          <a:lstStyle/>
          <a:p>
            <a:pPr marL="342900" indent="-342900">
              <a:buAutoNum type="arabicParenR"/>
            </a:pPr>
            <a:r>
              <a:rPr lang="en-US" b="0" i="0" dirty="0" err="1">
                <a:solidFill>
                  <a:srgbClr val="212529"/>
                </a:solidFill>
                <a:effectLst/>
                <a:latin typeface="Garamond" panose="02020404030301010803" pitchFamily="18" charset="0"/>
              </a:rPr>
              <a:t>Minkowski</a:t>
            </a:r>
            <a:r>
              <a:rPr lang="en-US" b="0" i="0" dirty="0">
                <a:solidFill>
                  <a:srgbClr val="212529"/>
                </a:solidFill>
                <a:effectLst/>
                <a:latin typeface="Garamond" panose="02020404030301010803" pitchFamily="18" charset="0"/>
              </a:rPr>
              <a:t> Distance</a:t>
            </a:r>
          </a:p>
          <a:p>
            <a:pPr marL="342900" indent="-342900">
              <a:buAutoNum type="arabicParenR"/>
            </a:pPr>
            <a:r>
              <a:rPr lang="en-US" b="0" i="0" dirty="0">
                <a:solidFill>
                  <a:srgbClr val="212529"/>
                </a:solidFill>
                <a:effectLst/>
                <a:latin typeface="Garamond" panose="02020404030301010803" pitchFamily="18" charset="0"/>
              </a:rPr>
              <a:t>Manhattan Distance</a:t>
            </a:r>
            <a:endParaRPr lang="en-US" dirty="0">
              <a:solidFill>
                <a:srgbClr val="212529"/>
              </a:solidFill>
              <a:latin typeface="Garamond" panose="02020404030301010803" pitchFamily="18" charset="0"/>
            </a:endParaRPr>
          </a:p>
          <a:p>
            <a:pPr marL="342900" indent="-342900">
              <a:buAutoNum type="arabicParenR"/>
            </a:pPr>
            <a:r>
              <a:rPr lang="en-US" b="0" i="0" dirty="0">
                <a:solidFill>
                  <a:srgbClr val="212529"/>
                </a:solidFill>
                <a:effectLst/>
                <a:latin typeface="Garamond" panose="02020404030301010803" pitchFamily="18" charset="0"/>
              </a:rPr>
              <a:t>Euclidean Distance</a:t>
            </a:r>
          </a:p>
          <a:p>
            <a:pPr marL="342900" indent="-342900">
              <a:buAutoNum type="arabicParenR"/>
            </a:pPr>
            <a:r>
              <a:rPr lang="en-US" b="0" i="0" dirty="0">
                <a:solidFill>
                  <a:srgbClr val="212529"/>
                </a:solidFill>
                <a:effectLst/>
                <a:latin typeface="Garamond" panose="02020404030301010803" pitchFamily="18" charset="0"/>
              </a:rPr>
              <a:t>Hamming Distance</a:t>
            </a:r>
            <a:endParaRPr lang="en-US" dirty="0">
              <a:solidFill>
                <a:srgbClr val="212529"/>
              </a:solidFill>
              <a:latin typeface="Garamond" panose="02020404030301010803" pitchFamily="18" charset="0"/>
            </a:endParaRPr>
          </a:p>
          <a:p>
            <a:pPr marL="342900" indent="-342900">
              <a:buAutoNum type="arabicParenR"/>
            </a:pPr>
            <a:r>
              <a:rPr lang="en-US" b="0" i="0" dirty="0">
                <a:solidFill>
                  <a:srgbClr val="212529"/>
                </a:solidFill>
                <a:effectLst/>
                <a:latin typeface="Garamond" panose="02020404030301010803" pitchFamily="18" charset="0"/>
              </a:rPr>
              <a:t>Cosine Similarity</a:t>
            </a:r>
          </a:p>
          <a:p>
            <a:pPr marL="342900" indent="-342900">
              <a:buAutoNum type="arabicParenR"/>
            </a:pPr>
            <a:r>
              <a:rPr lang="en-US" b="0" i="0" dirty="0">
                <a:solidFill>
                  <a:srgbClr val="212529"/>
                </a:solidFill>
                <a:effectLst/>
                <a:latin typeface="Garamond" panose="02020404030301010803" pitchFamily="18" charset="0"/>
              </a:rPr>
              <a:t>Pearson Coefficient</a:t>
            </a:r>
            <a:endParaRPr lang="en-US" dirty="0">
              <a:solidFill>
                <a:srgbClr val="212529"/>
              </a:solidFill>
              <a:latin typeface="Garamond" panose="02020404030301010803" pitchFamily="18" charset="0"/>
            </a:endParaRPr>
          </a:p>
          <a:p>
            <a:pPr marL="342900" indent="-342900">
              <a:buAutoNum type="arabicParenR"/>
            </a:pPr>
            <a:r>
              <a:rPr lang="en-US" b="0" i="0" dirty="0">
                <a:solidFill>
                  <a:srgbClr val="212529"/>
                </a:solidFill>
                <a:effectLst/>
                <a:latin typeface="Garamond" panose="02020404030301010803" pitchFamily="18" charset="0"/>
              </a:rPr>
              <a:t>Jaccard Index</a:t>
            </a:r>
            <a:endParaRPr lang="en-US" dirty="0">
              <a:latin typeface="Garamond" panose="02020404030301010803" pitchFamily="18" charset="0"/>
            </a:endParaRPr>
          </a:p>
        </p:txBody>
      </p:sp>
      <p:pic>
        <p:nvPicPr>
          <p:cNvPr id="3076" name="Picture 4">
            <a:extLst>
              <a:ext uri="{FF2B5EF4-FFF2-40B4-BE49-F238E27FC236}">
                <a16:creationId xmlns:a16="http://schemas.microsoft.com/office/drawing/2014/main" id="{9036C8F0-5A53-4711-4E06-ADF27F17F5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5918" y="2267542"/>
            <a:ext cx="3284645" cy="2627716"/>
          </a:xfrm>
          <a:prstGeom prst="rect">
            <a:avLst/>
          </a:prstGeom>
          <a:noFill/>
          <a:extLst>
            <a:ext uri="{909E8E84-426E-40DD-AFC4-6F175D3DCCD1}">
              <a14:hiddenFill xmlns:a14="http://schemas.microsoft.com/office/drawing/2010/main">
                <a:solidFill>
                  <a:srgbClr val="FFFFFF"/>
                </a:solidFill>
              </a14:hiddenFill>
            </a:ext>
          </a:extLst>
        </p:spPr>
      </p:pic>
      <p:sp>
        <p:nvSpPr>
          <p:cNvPr id="11" name="AutoShape 6" descr="Manhattan Distance Calculator">
            <a:extLst>
              <a:ext uri="{FF2B5EF4-FFF2-40B4-BE49-F238E27FC236}">
                <a16:creationId xmlns:a16="http://schemas.microsoft.com/office/drawing/2014/main" id="{7DD2794C-88C5-C101-DE71-9D26254CAFA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3080" name="Picture 8">
            <a:extLst>
              <a:ext uri="{FF2B5EF4-FFF2-40B4-BE49-F238E27FC236}">
                <a16:creationId xmlns:a16="http://schemas.microsoft.com/office/drawing/2014/main" id="{4D406FBD-52D3-AE70-A454-7C463730DF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2769" y="3644414"/>
            <a:ext cx="2711936" cy="2711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2917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727970" y="136525"/>
            <a:ext cx="9890232" cy="1325563"/>
          </a:xfrm>
        </p:spPr>
        <p:txBody>
          <a:bodyPr/>
          <a:lstStyle/>
          <a:p>
            <a:r>
              <a:rPr lang="en-US" dirty="0">
                <a:latin typeface="Garamond" panose="02020404030301010803" pitchFamily="18" charset="0"/>
              </a:rPr>
              <a:t>Advantages of recommender systems</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2"/>
          </p:nvPr>
        </p:nvSpPr>
        <p:spPr/>
        <p:txBody>
          <a:bodyPr/>
          <a:lstStyle/>
          <a:p>
            <a:fld id="{7699C8CE-7534-A244-ABE9-5BED2DFEFBDF}" type="datetime1">
              <a:rPr lang="en-US" smtClean="0">
                <a:latin typeface="Garamond" panose="02020404030301010803" pitchFamily="18" charset="0"/>
              </a:rPr>
              <a:t>12/21/2022</a:t>
            </a:fld>
            <a:endParaRPr lang="en-US" dirty="0">
              <a:latin typeface="Garamond" panose="02020404030301010803" pitchFamily="18" charset="0"/>
            </a:endParaRP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latin typeface="Garamond" panose="02020404030301010803" pitchFamily="18" charset="0"/>
              </a:rPr>
              <a:pPr/>
              <a:t>8</a:t>
            </a:fld>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C570A333-D115-F49B-F17A-F4712A938700}"/>
              </a:ext>
            </a:extLst>
          </p:cNvPr>
          <p:cNvSpPr txBox="1"/>
          <p:nvPr/>
        </p:nvSpPr>
        <p:spPr>
          <a:xfrm>
            <a:off x="861134" y="1917577"/>
            <a:ext cx="9152878" cy="1477328"/>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Garamond" panose="02020404030301010803" pitchFamily="18" charset="0"/>
              </a:rPr>
              <a:t>Broader exposure to many different products that might be interested in</a:t>
            </a:r>
          </a:p>
          <a:p>
            <a:pPr marL="285750" indent="-285750">
              <a:buFont typeface="Wingdings" panose="05000000000000000000" pitchFamily="2" charset="2"/>
              <a:buChar char="ü"/>
            </a:pPr>
            <a:r>
              <a:rPr lang="en-US" dirty="0">
                <a:latin typeface="Garamond" panose="02020404030301010803" pitchFamily="18" charset="0"/>
              </a:rPr>
              <a:t>Possibility of continual usage or purchase of products</a:t>
            </a:r>
          </a:p>
          <a:p>
            <a:pPr marL="285750" indent="-285750">
              <a:buFont typeface="Wingdings" panose="05000000000000000000" pitchFamily="2" charset="2"/>
              <a:buChar char="ü"/>
            </a:pPr>
            <a:r>
              <a:rPr lang="en-US" dirty="0">
                <a:latin typeface="Garamond" panose="02020404030301010803" pitchFamily="18" charset="0"/>
              </a:rPr>
              <a:t>Provides better experience (increase potential revenue &amp; better security for customers)</a:t>
            </a:r>
          </a:p>
          <a:p>
            <a:pPr marL="285750" indent="-285750">
              <a:buFont typeface="Wingdings" panose="05000000000000000000" pitchFamily="2" charset="2"/>
              <a:buChar char="ü"/>
            </a:pPr>
            <a:r>
              <a:rPr lang="en-US" dirty="0">
                <a:latin typeface="Garamond" panose="02020404030301010803" pitchFamily="18" charset="0"/>
              </a:rPr>
              <a:t>Send emails that contain links to suggested items based on the user's preferences</a:t>
            </a:r>
          </a:p>
          <a:p>
            <a:pPr marL="285750" indent="-285750">
              <a:buFont typeface="Wingdings" panose="05000000000000000000" pitchFamily="2" charset="2"/>
              <a:buChar char="ü"/>
            </a:pPr>
            <a:r>
              <a:rPr lang="en-US" dirty="0">
                <a:latin typeface="Garamond" panose="02020404030301010803" pitchFamily="18" charset="0"/>
              </a:rPr>
              <a:t>Gaining the trust of customers</a:t>
            </a:r>
          </a:p>
        </p:txBody>
      </p:sp>
      <p:sp>
        <p:nvSpPr>
          <p:cNvPr id="5" name="AutoShape 2" descr="21.1. Overview of Recommender Systems — Dive into Deep Learning 1.0.0-beta0  documentation">
            <a:extLst>
              <a:ext uri="{FF2B5EF4-FFF2-40B4-BE49-F238E27FC236}">
                <a16:creationId xmlns:a16="http://schemas.microsoft.com/office/drawing/2014/main" id="{CBAC2718-06B5-2961-2911-B90035DE1BF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aramond" panose="02020404030301010803" pitchFamily="18" charset="0"/>
            </a:endParaRPr>
          </a:p>
        </p:txBody>
      </p:sp>
      <p:pic>
        <p:nvPicPr>
          <p:cNvPr id="7" name="Picture 6">
            <a:extLst>
              <a:ext uri="{FF2B5EF4-FFF2-40B4-BE49-F238E27FC236}">
                <a16:creationId xmlns:a16="http://schemas.microsoft.com/office/drawing/2014/main" id="{ED3DA8A8-F1E2-E032-83BD-2BC875EC2A70}"/>
              </a:ext>
            </a:extLst>
          </p:cNvPr>
          <p:cNvPicPr>
            <a:picLocks noChangeAspect="1"/>
          </p:cNvPicPr>
          <p:nvPr/>
        </p:nvPicPr>
        <p:blipFill>
          <a:blip r:embed="rId2"/>
          <a:stretch>
            <a:fillRect/>
          </a:stretch>
        </p:blipFill>
        <p:spPr>
          <a:xfrm>
            <a:off x="2959408" y="3581400"/>
            <a:ext cx="5829300" cy="2867025"/>
          </a:xfrm>
          <a:prstGeom prst="rect">
            <a:avLst/>
          </a:prstGeom>
        </p:spPr>
      </p:pic>
    </p:spTree>
    <p:extLst>
      <p:ext uri="{BB962C8B-B14F-4D97-AF65-F5344CB8AC3E}">
        <p14:creationId xmlns:p14="http://schemas.microsoft.com/office/powerpoint/2010/main" val="279178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625956" y="1920534"/>
            <a:ext cx="6245912" cy="2387600"/>
          </a:xfrm>
        </p:spPr>
        <p:txBody>
          <a:bodyPr/>
          <a:lstStyle/>
          <a:p>
            <a:r>
              <a:rPr lang="en-US" dirty="0">
                <a:latin typeface="Garamond" panose="02020404030301010803" pitchFamily="18" charset="0"/>
              </a:rPr>
              <a:t>Filtering methods and algorithms</a:t>
            </a:r>
          </a:p>
        </p:txBody>
      </p:sp>
    </p:spTree>
    <p:extLst>
      <p:ext uri="{BB962C8B-B14F-4D97-AF65-F5344CB8AC3E}">
        <p14:creationId xmlns:p14="http://schemas.microsoft.com/office/powerpoint/2010/main" val="3446797337"/>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5334180-0405-413B-834A-44FA9E05ADB7}">
  <ds:schemaRefs>
    <ds:schemaRef ds:uri="http://schemas.microsoft.com/sharepoint/v3/contenttype/forms"/>
  </ds:schemaRefs>
</ds:datastoreItem>
</file>

<file path=customXml/itemProps3.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Universal presentation</Template>
  <TotalTime>781</TotalTime>
  <Words>2141</Words>
  <Application>Microsoft Office PowerPoint</Application>
  <PresentationFormat>Widescreen</PresentationFormat>
  <Paragraphs>506</Paragraphs>
  <Slides>42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Garamond</vt:lpstr>
      <vt:lpstr>Tenorite</vt:lpstr>
      <vt:lpstr>Wingdings</vt:lpstr>
      <vt:lpstr>Office Theme</vt:lpstr>
      <vt:lpstr>Recommender Systems</vt:lpstr>
      <vt:lpstr>Contents</vt:lpstr>
      <vt:lpstr>Introduction</vt:lpstr>
      <vt:lpstr>Applications</vt:lpstr>
      <vt:lpstr>Some company's achievements by using recommender systems</vt:lpstr>
      <vt:lpstr>Method of providing data</vt:lpstr>
      <vt:lpstr>Some similarity measurements</vt:lpstr>
      <vt:lpstr>Advantages of recommender systems</vt:lpstr>
      <vt:lpstr>Filtering methods and algorithms</vt:lpstr>
      <vt:lpstr>Filtering methods and algorithms</vt:lpstr>
      <vt:lpstr>Demographic Filtering</vt:lpstr>
      <vt:lpstr>Social-based Filtering</vt:lpstr>
      <vt:lpstr>Context-aware Filtering</vt:lpstr>
      <vt:lpstr>Location-aware recommendation systems</vt:lpstr>
      <vt:lpstr>Knowledge-based Filtering</vt:lpstr>
      <vt:lpstr>Bio-inspired Algorithm</vt:lpstr>
      <vt:lpstr>Two main types of recommender systems</vt:lpstr>
      <vt:lpstr>Approaches of implementing recommender systems</vt:lpstr>
      <vt:lpstr>Implementing recommender systems</vt:lpstr>
      <vt:lpstr>Content-based recommendation systems</vt:lpstr>
      <vt:lpstr>Content-based recommendation systems</vt:lpstr>
      <vt:lpstr>How the engine of content-based recommender systems work?</vt:lpstr>
      <vt:lpstr>Weighing the genres</vt:lpstr>
      <vt:lpstr>Weighing the genres</vt:lpstr>
      <vt:lpstr>Making user profile</vt:lpstr>
      <vt:lpstr>Finding a recommendation</vt:lpstr>
      <vt:lpstr>Recommendation Matrix</vt:lpstr>
      <vt:lpstr>Challenges of content-based filtering</vt:lpstr>
      <vt:lpstr>Collaborative filtering recommendation systems</vt:lpstr>
      <vt:lpstr>Collaborative filtering recommendation systems</vt:lpstr>
      <vt:lpstr>User-based collaborative filtering</vt:lpstr>
      <vt:lpstr>User ratings matrix</vt:lpstr>
      <vt:lpstr>Similarity weights</vt:lpstr>
      <vt:lpstr>Creating the weighted ratings matrix</vt:lpstr>
      <vt:lpstr>Recommendation matrix</vt:lpstr>
      <vt:lpstr>KNN(K-Nearest-Neighbors) Algorithm</vt:lpstr>
      <vt:lpstr>Challenges of collaborative filtering</vt:lpstr>
      <vt:lpstr>Evaluation of recommender systems</vt:lpstr>
      <vt:lpstr>Evaluation of recommender systems</vt:lpstr>
      <vt:lpstr>Implementation of the recommender system</vt:lpstr>
      <vt:lpstr>Implementation of the recommender systems in Python</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Erfan .</dc:creator>
  <cp:lastModifiedBy>Erfan .</cp:lastModifiedBy>
  <cp:revision>215</cp:revision>
  <dcterms:created xsi:type="dcterms:W3CDTF">2022-12-08T10:40:16Z</dcterms:created>
  <dcterms:modified xsi:type="dcterms:W3CDTF">2022-12-21T09:14:00Z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